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slides/slide76.xml" ContentType="application/vnd.openxmlformats-officedocument.presentationml.slide+xml"/>
  <Override PartName="/ppt/slides/slide94.xml" ContentType="application/vnd.openxmlformats-officedocument.presentationml.slide+xml"/>
  <Override PartName="/ppt/slides/slide113.xml" ContentType="application/vnd.openxmlformats-officedocument.presentationml.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83.xml" ContentType="application/vnd.openxmlformats-officedocument.presentationml.slide+xml"/>
  <Override PartName="/ppt/slides/slide102.xml" ContentType="application/vnd.openxmlformats-officedocument.presentationml.slide+xml"/>
  <Override PartName="/ppt/slides/slide120.xml" ContentType="application/vnd.openxmlformats-officedocument.presentationml.slide+xml"/>
  <Override PartName="/ppt/slides/slide131.xml" ContentType="application/vnd.openxmlformats-officedocument.presentationml.slide+xml"/>
  <Override PartName="/ppt/slideLayouts/slideLayout6.xml" ContentType="application/vnd.openxmlformats-officedocument.presentationml.slideLayout+xml"/>
  <Override PartName="/ppt/slides/slide25.xml" ContentType="application/vnd.openxmlformats-officedocument.presentationml.slide+xml"/>
  <Override PartName="/ppt/slides/slide43.xml" ContentType="application/vnd.openxmlformats-officedocument.presentationml.slide+xml"/>
  <Override PartName="/ppt/slides/slide72.xml" ContentType="application/vnd.openxmlformats-officedocument.presentationml.slide+xml"/>
  <Override PartName="/ppt/slides/slide90.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theme/themeOverride1.xml" ContentType="application/vnd.openxmlformats-officedocument.themeOverr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s/slide129.xml" ContentType="application/vnd.openxmlformats-officedocument.presentationml.slide+xml"/>
  <Override PartName="/ppt/slides/slide99.xml" ContentType="application/vnd.openxmlformats-officedocument.presentationml.slide+xml"/>
  <Override PartName="/ppt/slides/slide118.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slides/slide77.xml" ContentType="application/vnd.openxmlformats-officedocument.presentationml.slide+xml"/>
  <Override PartName="/ppt/slides/slide88.xml" ContentType="application/vnd.openxmlformats-officedocument.presentationml.slide+xml"/>
  <Override PartName="/ppt/slides/slide107.xml" ContentType="application/vnd.openxmlformats-officedocument.presentationml.slide+xml"/>
  <Override PartName="/ppt/slides/slide125.xml" ContentType="application/vnd.openxmlformats-officedocument.presentationml.slide+xml"/>
  <Override PartName="/ppt/viewProps.xml" ContentType="application/vnd.openxmlformats-officedocument.presentationml.viewProps+xml"/>
  <Override PartName="/ppt/slides/slide5.xml" ContentType="application/vnd.openxmlformats-officedocument.presentationml.slide+xml"/>
  <Override PartName="/ppt/slides/slide19.xml" ContentType="application/vnd.openxmlformats-officedocument.presentationml.slide+xml"/>
  <Override PartName="/ppt/slides/slide48.xml" ContentType="application/vnd.openxmlformats-officedocument.presentationml.slide+xml"/>
  <Override PartName="/ppt/slides/slide66.xml" ContentType="application/vnd.openxmlformats-officedocument.presentationml.slide+xml"/>
  <Override PartName="/ppt/slides/slide95.xml" ContentType="application/vnd.openxmlformats-officedocument.presentationml.slide+xml"/>
  <Override PartName="/ppt/slides/slide103.xml" ContentType="application/vnd.openxmlformats-officedocument.presentationml.slide+xml"/>
  <Override PartName="/ppt/slides/slide114.xml" ContentType="application/vnd.openxmlformats-officedocument.presentationml.slide+xml"/>
  <Override PartName="/ppt/slides/slide132.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26.xml" ContentType="application/vnd.openxmlformats-officedocument.presentationml.slide+xml"/>
  <Override PartName="/ppt/slides/slide37.xml" ContentType="application/vnd.openxmlformats-officedocument.presentationml.slide+xml"/>
  <Override PartName="/ppt/slides/slide55.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slides/slide121.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33.xml" ContentType="application/vnd.openxmlformats-officedocument.presentationml.slide+xml"/>
  <Override PartName="/ppt/slides/slide44.xml" ContentType="application/vnd.openxmlformats-officedocument.presentationml.slide+xml"/>
  <Override PartName="/ppt/slides/slide62.xml" ContentType="application/vnd.openxmlformats-officedocument.presentationml.slide+xml"/>
  <Override PartName="/ppt/slides/slide80.xml" ContentType="application/vnd.openxmlformats-officedocument.presentationml.slide+xml"/>
  <Override PartName="/ppt/slides/slide91.xml" ContentType="application/vnd.openxmlformats-officedocument.presentationml.slide+xml"/>
  <Override PartName="/ppt/slides/slide110.xml" ContentType="application/vnd.openxmlformats-officedocument.presentationml.slide+xml"/>
  <Override PartName="/ppt/slideLayouts/slideLayout3.xml" ContentType="application/vnd.openxmlformats-officedocument.presentationml.slideLayout+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s/slide119.xml" ContentType="application/vnd.openxmlformats-officedocument.presentationml.slide+xml"/>
  <Override PartName="/ppt/slideLayouts/slideLayout10.xml" ContentType="application/vnd.openxmlformats-officedocument.presentationml.slideLayout+xml"/>
  <Override PartName="/ppt/slides/slide89.xml" ContentType="application/vnd.openxmlformats-officedocument.presentationml.slide+xml"/>
  <Override PartName="/ppt/slides/slide98.xml" ContentType="application/vnd.openxmlformats-officedocument.presentationml.slide+xml"/>
  <Override PartName="/ppt/slides/slide108.xml" ContentType="application/vnd.openxmlformats-officedocument.presentationml.slide+xml"/>
  <Override PartName="/ppt/slides/slide117.xml" ContentType="application/vnd.openxmlformats-officedocument.presentationml.slide+xml"/>
  <Override PartName="/ppt/slides/slide126.xml" ContentType="application/vnd.openxmlformats-officedocument.presentationml.slide+xml"/>
  <Override PartName="/ppt/slides/slide128.xml" ContentType="application/vnd.openxmlformats-officedocument.presentationml.slide+xml"/>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ppt/slides/slide78.xml" ContentType="application/vnd.openxmlformats-officedocument.presentationml.slide+xml"/>
  <Override PartName="/ppt/slides/slide87.xml" ContentType="application/vnd.openxmlformats-officedocument.presentationml.slide+xml"/>
  <Override PartName="/ppt/slides/slide96.xml" ContentType="application/vnd.openxmlformats-officedocument.presentationml.slide+xml"/>
  <Override PartName="/ppt/slides/slide106.xml" ContentType="application/vnd.openxmlformats-officedocument.presentationml.slide+xml"/>
  <Override PartName="/ppt/slides/slide115.xml" ContentType="application/vnd.openxmlformats-officedocument.presentationml.slide+xml"/>
  <Override PartName="/ppt/slides/slide124.xml" ContentType="application/vnd.openxmlformats-officedocument.presentationml.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85.xml" ContentType="application/vnd.openxmlformats-officedocument.presentationml.slide+xml"/>
  <Override PartName="/ppt/slides/slide104.xml" ContentType="application/vnd.openxmlformats-officedocument.presentationml.slide+xml"/>
  <Override PartName="/ppt/slides/slide122.xml" ContentType="application/vnd.openxmlformats-officedocument.presentationml.slide+xml"/>
  <Override PartName="/ppt/slides/slide133.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s/slide92.xml" ContentType="application/vnd.openxmlformats-officedocument.presentationml.slide+xml"/>
  <Override PartName="/ppt/slides/slide111.xml" ContentType="application/vnd.openxmlformats-officedocument.presentationml.slide+xml"/>
  <Override PartName="/ppt/slideLayouts/slideLayout4.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81.xml" ContentType="application/vnd.openxmlformats-officedocument.presentationml.slide+xml"/>
  <Override PartName="/ppt/slides/slide100.xml" ContentType="application/vnd.openxmlformats-officedocument.presentationml.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slides/slide79.xml" ContentType="application/vnd.openxmlformats-officedocument.presentationml.slide+xml"/>
  <Override PartName="/ppt/slides/slide109.xml" ContentType="application/vnd.openxmlformats-officedocument.presentationml.slide+xml"/>
  <Override PartName="/ppt/slides/slide127.xml" ContentType="application/vnd.openxmlformats-officedocument.presentationml.slide+xml"/>
  <Override PartName="/ppt/slides/slide7.xml" ContentType="application/vnd.openxmlformats-officedocument.presentationml.slide+xml"/>
  <Override PartName="/ppt/slides/slide68.xml" ContentType="application/vnd.openxmlformats-officedocument.presentationml.slide+xml"/>
  <Override PartName="/ppt/slides/slide97.xml" ContentType="application/vnd.openxmlformats-officedocument.presentationml.slide+xml"/>
  <Override PartName="/ppt/slides/slide116.xml" ContentType="application/vnd.openxmlformats-officedocument.presentationml.slide+xml"/>
  <Override PartName="/ppt/slideLayouts/slideLayout9.xml" ContentType="application/vnd.openxmlformats-officedocument.presentationml.slideLayout+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slides/slide105.xml" ContentType="application/vnd.openxmlformats-officedocument.presentationml.slide+xml"/>
  <Override PartName="/ppt/slides/slide123.xml" ContentType="application/vnd.openxmlformats-officedocument.presentationml.slide+xml"/>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s/slide64.xml" ContentType="application/vnd.openxmlformats-officedocument.presentationml.slide+xml"/>
  <Override PartName="/ppt/slides/slide93.xml" ContentType="application/vnd.openxmlformats-officedocument.presentationml.slide+xml"/>
  <Override PartName="/ppt/slides/slide101.xml" ContentType="application/vnd.openxmlformats-officedocument.presentationml.slide+xml"/>
  <Override PartName="/ppt/slides/slide112.xml" ContentType="application/vnd.openxmlformats-officedocument.presentationml.slide+xml"/>
  <Override PartName="/ppt/slides/slide130.xml" ContentType="application/vnd.openxmlformats-officedocument.presentationml.slide+xml"/>
  <Override PartName="/ppt/slideLayouts/slideLayout5.xml" ContentType="application/vnd.openxmlformats-officedocument.presentationml.slideLayout+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Override PartName="/ppt/slides/slide71.xml" ContentType="application/vnd.openxmlformats-officedocument.presentationml.slide+xml"/>
  <Override PartName="/ppt/slides/slide82.xml" ContentType="application/vnd.openxmlformats-officedocument.presentationml.slide+xml"/>
  <Default Extension="jpeg" ContentType="image/jpe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35"/>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 id="295" r:id="rId41"/>
    <p:sldId id="296" r:id="rId42"/>
    <p:sldId id="297" r:id="rId43"/>
    <p:sldId id="298" r:id="rId44"/>
    <p:sldId id="299" r:id="rId45"/>
    <p:sldId id="300" r:id="rId46"/>
    <p:sldId id="301" r:id="rId47"/>
    <p:sldId id="302" r:id="rId48"/>
    <p:sldId id="303" r:id="rId49"/>
    <p:sldId id="304" r:id="rId50"/>
    <p:sldId id="305" r:id="rId51"/>
    <p:sldId id="306" r:id="rId52"/>
    <p:sldId id="307" r:id="rId53"/>
    <p:sldId id="308" r:id="rId54"/>
    <p:sldId id="309" r:id="rId55"/>
    <p:sldId id="310" r:id="rId56"/>
    <p:sldId id="311" r:id="rId57"/>
    <p:sldId id="312" r:id="rId58"/>
    <p:sldId id="313" r:id="rId59"/>
    <p:sldId id="314" r:id="rId60"/>
    <p:sldId id="315" r:id="rId61"/>
    <p:sldId id="316" r:id="rId62"/>
    <p:sldId id="317" r:id="rId63"/>
    <p:sldId id="318" r:id="rId64"/>
    <p:sldId id="319" r:id="rId65"/>
    <p:sldId id="320" r:id="rId66"/>
    <p:sldId id="321" r:id="rId67"/>
    <p:sldId id="322" r:id="rId68"/>
    <p:sldId id="323" r:id="rId69"/>
    <p:sldId id="324" r:id="rId70"/>
    <p:sldId id="325" r:id="rId71"/>
    <p:sldId id="326" r:id="rId72"/>
    <p:sldId id="327" r:id="rId73"/>
    <p:sldId id="328" r:id="rId74"/>
    <p:sldId id="329" r:id="rId75"/>
    <p:sldId id="330" r:id="rId76"/>
    <p:sldId id="331" r:id="rId77"/>
    <p:sldId id="332" r:id="rId78"/>
    <p:sldId id="333" r:id="rId79"/>
    <p:sldId id="334" r:id="rId80"/>
    <p:sldId id="335" r:id="rId81"/>
    <p:sldId id="336" r:id="rId82"/>
    <p:sldId id="337" r:id="rId83"/>
    <p:sldId id="338" r:id="rId84"/>
    <p:sldId id="339" r:id="rId85"/>
    <p:sldId id="340" r:id="rId86"/>
    <p:sldId id="341" r:id="rId87"/>
    <p:sldId id="342" r:id="rId88"/>
    <p:sldId id="343" r:id="rId89"/>
    <p:sldId id="344" r:id="rId90"/>
    <p:sldId id="345" r:id="rId91"/>
    <p:sldId id="346" r:id="rId92"/>
    <p:sldId id="347" r:id="rId93"/>
    <p:sldId id="348" r:id="rId94"/>
    <p:sldId id="349" r:id="rId95"/>
    <p:sldId id="350" r:id="rId96"/>
    <p:sldId id="351" r:id="rId97"/>
    <p:sldId id="352" r:id="rId98"/>
    <p:sldId id="353" r:id="rId99"/>
    <p:sldId id="354" r:id="rId100"/>
    <p:sldId id="355" r:id="rId101"/>
    <p:sldId id="356" r:id="rId102"/>
    <p:sldId id="357" r:id="rId103"/>
    <p:sldId id="358" r:id="rId104"/>
    <p:sldId id="359" r:id="rId105"/>
    <p:sldId id="360" r:id="rId106"/>
    <p:sldId id="361" r:id="rId107"/>
    <p:sldId id="362" r:id="rId108"/>
    <p:sldId id="363" r:id="rId109"/>
    <p:sldId id="364" r:id="rId110"/>
    <p:sldId id="365" r:id="rId111"/>
    <p:sldId id="366" r:id="rId112"/>
    <p:sldId id="367" r:id="rId113"/>
    <p:sldId id="368" r:id="rId114"/>
    <p:sldId id="369" r:id="rId115"/>
    <p:sldId id="370" r:id="rId116"/>
    <p:sldId id="371" r:id="rId117"/>
    <p:sldId id="372" r:id="rId118"/>
    <p:sldId id="373" r:id="rId119"/>
    <p:sldId id="374" r:id="rId120"/>
    <p:sldId id="375" r:id="rId121"/>
    <p:sldId id="376" r:id="rId122"/>
    <p:sldId id="377" r:id="rId123"/>
    <p:sldId id="378" r:id="rId124"/>
    <p:sldId id="379" r:id="rId125"/>
    <p:sldId id="380" r:id="rId126"/>
    <p:sldId id="381" r:id="rId127"/>
    <p:sldId id="382" r:id="rId128"/>
    <p:sldId id="383" r:id="rId129"/>
    <p:sldId id="384" r:id="rId130"/>
    <p:sldId id="385" r:id="rId131"/>
    <p:sldId id="386" r:id="rId132"/>
    <p:sldId id="387" r:id="rId133"/>
    <p:sldId id="388" r:id="rId134"/>
  </p:sldIdLst>
  <p:sldSz cx="12192000" cy="6858000"/>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snapToGrid="0">
      <p:cViewPr varScale="1">
        <p:scale>
          <a:sx n="88" d="100"/>
          <a:sy n="88" d="100"/>
        </p:scale>
        <p:origin x="-222" y="-96"/>
      </p:cViewPr>
      <p:guideLst>
        <p:guide orient="horz" pos="2160"/>
        <p:guide pos="384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38" Type="http://schemas.openxmlformats.org/officeDocument/2006/relationships/theme" Target="theme/theme1.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28" Type="http://schemas.openxmlformats.org/officeDocument/2006/relationships/slide" Target="slides/slide127.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slide" Target="slides/slide112.xml"/><Relationship Id="rId118" Type="http://schemas.openxmlformats.org/officeDocument/2006/relationships/slide" Target="slides/slide117.xml"/><Relationship Id="rId134" Type="http://schemas.openxmlformats.org/officeDocument/2006/relationships/slide" Target="slides/slide133.xml"/><Relationship Id="rId139"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slide" Target="slides/slide102.xml"/><Relationship Id="rId108" Type="http://schemas.openxmlformats.org/officeDocument/2006/relationships/slide" Target="slides/slide107.xml"/><Relationship Id="rId116" Type="http://schemas.openxmlformats.org/officeDocument/2006/relationships/slide" Target="slides/slide115.xml"/><Relationship Id="rId124" Type="http://schemas.openxmlformats.org/officeDocument/2006/relationships/slide" Target="slides/slide123.xml"/><Relationship Id="rId129" Type="http://schemas.openxmlformats.org/officeDocument/2006/relationships/slide" Target="slides/slide128.xml"/><Relationship Id="rId137" Type="http://schemas.openxmlformats.org/officeDocument/2006/relationships/viewProps" Target="view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11" Type="http://schemas.openxmlformats.org/officeDocument/2006/relationships/slide" Target="slides/slide110.xml"/><Relationship Id="rId132" Type="http://schemas.openxmlformats.org/officeDocument/2006/relationships/slide" Target="slides/slide13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14" Type="http://schemas.openxmlformats.org/officeDocument/2006/relationships/slide" Target="slides/slide113.xml"/><Relationship Id="rId119" Type="http://schemas.openxmlformats.org/officeDocument/2006/relationships/slide" Target="slides/slide118.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30" Type="http://schemas.openxmlformats.org/officeDocument/2006/relationships/slide" Target="slides/slide129.xml"/><Relationship Id="rId135"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presProps" Target="presProps.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9834A49-B8BA-4F87-946C-235EBB7A665A}" type="datetimeFigureOut">
              <a:rPr lang="ru-RU" smtClean="0"/>
              <a:pPr/>
              <a:t>15.10.2014</a:t>
            </a:fld>
            <a:endParaRPr lang="ru-RU"/>
          </a:p>
        </p:txBody>
      </p:sp>
      <p:sp>
        <p:nvSpPr>
          <p:cNvPr id="4" name="Образ слайда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1A39647-DE72-430F-98B7-FD2E6E69E50A}" type="slidenum">
              <a:rPr lang="ru-RU" smtClean="0"/>
              <a:pPr/>
              <a:t>‹#›</a:t>
            </a:fld>
            <a:endParaRPr lang="ru-RU"/>
          </a:p>
        </p:txBody>
      </p:sp>
    </p:spTree>
    <p:extLst>
      <p:ext uri="{BB962C8B-B14F-4D97-AF65-F5344CB8AC3E}">
        <p14:creationId xmlns:p14="http://schemas.microsoft.com/office/powerpoint/2010/main" xmlns="" val="332209568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01A39647-DE72-430F-98B7-FD2E6E69E50A}" type="slidenum">
              <a:rPr lang="ru-RU" smtClean="0"/>
              <a:pPr/>
              <a:t>17</a:t>
            </a:fld>
            <a:endParaRPr lang="ru-RU"/>
          </a:p>
        </p:txBody>
      </p:sp>
    </p:spTree>
    <p:extLst>
      <p:ext uri="{BB962C8B-B14F-4D97-AF65-F5344CB8AC3E}">
        <p14:creationId xmlns:p14="http://schemas.microsoft.com/office/powerpoint/2010/main" xmlns="" val="337518310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4" name="Прямая соединительная линия 3"/>
          <p:cNvSpPr>
            <a:spLocks noChangeShapeType="1"/>
          </p:cNvSpPr>
          <p:nvPr/>
        </p:nvSpPr>
        <p:spPr bwMode="auto">
          <a:xfrm>
            <a:off x="685800" y="5349903"/>
            <a:ext cx="1150620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a:lstStyle/>
          <a:p>
            <a:pPr fontAlgn="auto">
              <a:spcBef>
                <a:spcPts val="0"/>
              </a:spcBef>
              <a:spcAft>
                <a:spcPts val="0"/>
              </a:spcAft>
              <a:defRPr/>
            </a:pPr>
            <a:endParaRPr lang="en-US" sz="1800">
              <a:latin typeface="+mn-lt"/>
            </a:endParaRPr>
          </a:p>
        </p:txBody>
      </p:sp>
      <p:sp>
        <p:nvSpPr>
          <p:cNvPr id="29" name="Заголовок 28"/>
          <p:cNvSpPr>
            <a:spLocks noGrp="1"/>
          </p:cNvSpPr>
          <p:nvPr>
            <p:ph type="ctrTitle"/>
          </p:nvPr>
        </p:nvSpPr>
        <p:spPr>
          <a:xfrm>
            <a:off x="508000" y="4853412"/>
            <a:ext cx="11277600" cy="1222375"/>
          </a:xfrm>
        </p:spPr>
        <p:txBody>
          <a:bodyPr anchor="t"/>
          <a:lstStyle/>
          <a:p>
            <a:r>
              <a:rPr lang="ru-RU" smtClean="0"/>
              <a:t>Образец заголовка</a:t>
            </a:r>
            <a:endParaRPr lang="en-US"/>
          </a:p>
        </p:txBody>
      </p:sp>
      <p:sp>
        <p:nvSpPr>
          <p:cNvPr id="9" name="Подзаголовок 8"/>
          <p:cNvSpPr>
            <a:spLocks noGrp="1"/>
          </p:cNvSpPr>
          <p:nvPr>
            <p:ph type="subTitle" idx="1"/>
          </p:nvPr>
        </p:nvSpPr>
        <p:spPr>
          <a:xfrm>
            <a:off x="508000" y="3886200"/>
            <a:ext cx="11277600" cy="914400"/>
          </a:xfrm>
        </p:spPr>
        <p:txBody>
          <a:bodyPr anchor="b"/>
          <a:lstStyle>
            <a:lvl1pPr marL="0" indent="0" algn="l">
              <a:buNone/>
              <a:defRPr sz="2400">
                <a:solidFill>
                  <a:schemeClr val="tx2">
                    <a:shade val="7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ru-RU" smtClean="0"/>
              <a:t>Образец подзаголовка</a:t>
            </a:r>
            <a:endParaRPr lang="en-US"/>
          </a:p>
        </p:txBody>
      </p:sp>
      <p:sp>
        <p:nvSpPr>
          <p:cNvPr id="5" name="Дата 15"/>
          <p:cNvSpPr>
            <a:spLocks noGrp="1"/>
          </p:cNvSpPr>
          <p:nvPr>
            <p:ph type="dt" sz="half" idx="10"/>
          </p:nvPr>
        </p:nvSpPr>
        <p:spPr/>
        <p:txBody>
          <a:bodyPr/>
          <a:lstStyle>
            <a:lvl1pPr>
              <a:defRPr/>
            </a:lvl1pPr>
          </a:lstStyle>
          <a:p>
            <a:fld id="{01BFE202-D367-4214-AD83-A93B79E1673F}" type="datetimeFigureOut">
              <a:rPr lang="ru-RU" smtClean="0"/>
              <a:pPr/>
              <a:t>15.10.2014</a:t>
            </a:fld>
            <a:endParaRPr lang="ru-RU"/>
          </a:p>
        </p:txBody>
      </p:sp>
      <p:sp>
        <p:nvSpPr>
          <p:cNvPr id="6" name="Нижний колонтитул 1"/>
          <p:cNvSpPr>
            <a:spLocks noGrp="1"/>
          </p:cNvSpPr>
          <p:nvPr>
            <p:ph type="ftr" sz="quarter" idx="11"/>
          </p:nvPr>
        </p:nvSpPr>
        <p:spPr/>
        <p:txBody>
          <a:bodyPr/>
          <a:lstStyle>
            <a:lvl1pPr>
              <a:defRPr/>
            </a:lvl1pPr>
          </a:lstStyle>
          <a:p>
            <a:endParaRPr lang="ru-RU"/>
          </a:p>
        </p:txBody>
      </p:sp>
      <p:sp>
        <p:nvSpPr>
          <p:cNvPr id="7" name="Номер слайда 14"/>
          <p:cNvSpPr>
            <a:spLocks noGrp="1"/>
          </p:cNvSpPr>
          <p:nvPr>
            <p:ph type="sldNum" sz="quarter" idx="12"/>
          </p:nvPr>
        </p:nvSpPr>
        <p:spPr>
          <a:xfrm>
            <a:off x="10972801" y="6473825"/>
            <a:ext cx="1011767" cy="247650"/>
          </a:xfrm>
        </p:spPr>
        <p:txBody>
          <a:bodyPr/>
          <a:lstStyle>
            <a:lvl1pPr>
              <a:defRPr/>
            </a:lvl1pPr>
          </a:lstStyle>
          <a:p>
            <a:fld id="{5DFD8BB5-9A0E-4CEA-851A-306512B50B4A}" type="slidenum">
              <a:rPr lang="ru-RU" smtClean="0"/>
              <a:pPr/>
              <a:t>‹#›</a:t>
            </a:fld>
            <a:endParaRPr lang="ru-RU"/>
          </a:p>
        </p:txBody>
      </p:sp>
    </p:spTree>
    <p:extLst>
      <p:ext uri="{BB962C8B-B14F-4D97-AF65-F5344CB8AC3E}">
        <p14:creationId xmlns:p14="http://schemas.microsoft.com/office/powerpoint/2010/main" xmlns="" val="423894206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en-US"/>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Дата 10"/>
          <p:cNvSpPr>
            <a:spLocks noGrp="1"/>
          </p:cNvSpPr>
          <p:nvPr>
            <p:ph type="dt" sz="half" idx="10"/>
          </p:nvPr>
        </p:nvSpPr>
        <p:spPr/>
        <p:txBody>
          <a:bodyPr/>
          <a:lstStyle>
            <a:lvl1pPr>
              <a:defRPr/>
            </a:lvl1pPr>
          </a:lstStyle>
          <a:p>
            <a:fld id="{01BFE202-D367-4214-AD83-A93B79E1673F}" type="datetimeFigureOut">
              <a:rPr lang="ru-RU" smtClean="0"/>
              <a:pPr/>
              <a:t>15.10.2014</a:t>
            </a:fld>
            <a:endParaRPr lang="ru-RU"/>
          </a:p>
        </p:txBody>
      </p:sp>
      <p:sp>
        <p:nvSpPr>
          <p:cNvPr id="5" name="Нижний колонтитул 27"/>
          <p:cNvSpPr>
            <a:spLocks noGrp="1"/>
          </p:cNvSpPr>
          <p:nvPr>
            <p:ph type="ftr" sz="quarter" idx="11"/>
          </p:nvPr>
        </p:nvSpPr>
        <p:spPr/>
        <p:txBody>
          <a:bodyPr/>
          <a:lstStyle>
            <a:lvl1pPr>
              <a:defRPr/>
            </a:lvl1pPr>
          </a:lstStyle>
          <a:p>
            <a:endParaRPr lang="ru-RU"/>
          </a:p>
        </p:txBody>
      </p:sp>
      <p:sp>
        <p:nvSpPr>
          <p:cNvPr id="6" name="Номер слайда 4"/>
          <p:cNvSpPr>
            <a:spLocks noGrp="1"/>
          </p:cNvSpPr>
          <p:nvPr>
            <p:ph type="sldNum" sz="quarter" idx="12"/>
          </p:nvPr>
        </p:nvSpPr>
        <p:spPr/>
        <p:txBody>
          <a:bodyPr/>
          <a:lstStyle>
            <a:lvl1pPr>
              <a:defRPr/>
            </a:lvl1pPr>
          </a:lstStyle>
          <a:p>
            <a:fld id="{5DFD8BB5-9A0E-4CEA-851A-306512B50B4A}" type="slidenum">
              <a:rPr lang="ru-RU" smtClean="0"/>
              <a:pPr/>
              <a:t>‹#›</a:t>
            </a:fld>
            <a:endParaRPr lang="ru-RU"/>
          </a:p>
        </p:txBody>
      </p:sp>
    </p:spTree>
    <p:extLst>
      <p:ext uri="{BB962C8B-B14F-4D97-AF65-F5344CB8AC3E}">
        <p14:creationId xmlns:p14="http://schemas.microsoft.com/office/powerpoint/2010/main" xmlns="" val="299330264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9144000" y="549277"/>
            <a:ext cx="2438400" cy="5851525"/>
          </a:xfrm>
        </p:spPr>
        <p:txBody>
          <a:bodyPr vert="eaVert"/>
          <a:lstStyle/>
          <a:p>
            <a:r>
              <a:rPr lang="ru-RU" smtClean="0"/>
              <a:t>Образец заголовка</a:t>
            </a:r>
            <a:endParaRPr lang="en-US"/>
          </a:p>
        </p:txBody>
      </p:sp>
      <p:sp>
        <p:nvSpPr>
          <p:cNvPr id="3" name="Вертикальный текст 2"/>
          <p:cNvSpPr>
            <a:spLocks noGrp="1"/>
          </p:cNvSpPr>
          <p:nvPr>
            <p:ph type="body" orient="vert" idx="1"/>
          </p:nvPr>
        </p:nvSpPr>
        <p:spPr>
          <a:xfrm>
            <a:off x="609600" y="549277"/>
            <a:ext cx="83312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Дата 3"/>
          <p:cNvSpPr>
            <a:spLocks noGrp="1"/>
          </p:cNvSpPr>
          <p:nvPr>
            <p:ph type="dt" sz="half" idx="10"/>
          </p:nvPr>
        </p:nvSpPr>
        <p:spPr/>
        <p:txBody>
          <a:bodyPr/>
          <a:lstStyle>
            <a:lvl1pPr>
              <a:defRPr/>
            </a:lvl1pPr>
          </a:lstStyle>
          <a:p>
            <a:fld id="{01BFE202-D367-4214-AD83-A93B79E1673F}" type="datetimeFigureOut">
              <a:rPr lang="ru-RU" smtClean="0"/>
              <a:pPr/>
              <a:t>15.10.2014</a:t>
            </a:fld>
            <a:endParaRPr lang="ru-RU"/>
          </a:p>
        </p:txBody>
      </p:sp>
      <p:sp>
        <p:nvSpPr>
          <p:cNvPr id="5" name="Нижний колонтитул 4"/>
          <p:cNvSpPr>
            <a:spLocks noGrp="1"/>
          </p:cNvSpPr>
          <p:nvPr>
            <p:ph type="ftr" sz="quarter" idx="11"/>
          </p:nvPr>
        </p:nvSpPr>
        <p:spPr/>
        <p:txBody>
          <a:bodyPr/>
          <a:lstStyle>
            <a:lvl1pPr>
              <a:defRPr/>
            </a:lvl1pPr>
          </a:lstStyle>
          <a:p>
            <a:endParaRPr lang="ru-RU"/>
          </a:p>
        </p:txBody>
      </p:sp>
      <p:sp>
        <p:nvSpPr>
          <p:cNvPr id="6" name="Номер слайда 5"/>
          <p:cNvSpPr>
            <a:spLocks noGrp="1"/>
          </p:cNvSpPr>
          <p:nvPr>
            <p:ph type="sldNum" sz="quarter" idx="12"/>
          </p:nvPr>
        </p:nvSpPr>
        <p:spPr/>
        <p:txBody>
          <a:bodyPr/>
          <a:lstStyle>
            <a:lvl1pPr>
              <a:defRPr/>
            </a:lvl1pPr>
          </a:lstStyle>
          <a:p>
            <a:fld id="{5DFD8BB5-9A0E-4CEA-851A-306512B50B4A}" type="slidenum">
              <a:rPr lang="ru-RU" smtClean="0"/>
              <a:pPr/>
              <a:t>‹#›</a:t>
            </a:fld>
            <a:endParaRPr lang="ru-RU"/>
          </a:p>
        </p:txBody>
      </p:sp>
    </p:spTree>
    <p:extLst>
      <p:ext uri="{BB962C8B-B14F-4D97-AF65-F5344CB8AC3E}">
        <p14:creationId xmlns:p14="http://schemas.microsoft.com/office/powerpoint/2010/main" xmlns="" val="175635631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2" name="Заголовок 21"/>
          <p:cNvSpPr>
            <a:spLocks noGrp="1"/>
          </p:cNvSpPr>
          <p:nvPr>
            <p:ph type="title"/>
          </p:nvPr>
        </p:nvSpPr>
        <p:spPr/>
        <p:txBody>
          <a:bodyPr/>
          <a:lstStyle/>
          <a:p>
            <a:r>
              <a:rPr lang="ru-RU" smtClean="0"/>
              <a:t>Образец заголовка</a:t>
            </a:r>
            <a:endParaRPr lang="en-US"/>
          </a:p>
        </p:txBody>
      </p:sp>
      <p:sp>
        <p:nvSpPr>
          <p:cNvPr id="27" name="Содержимое 26"/>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Дата 24"/>
          <p:cNvSpPr>
            <a:spLocks noGrp="1"/>
          </p:cNvSpPr>
          <p:nvPr>
            <p:ph type="dt" sz="half" idx="10"/>
          </p:nvPr>
        </p:nvSpPr>
        <p:spPr/>
        <p:txBody>
          <a:bodyPr/>
          <a:lstStyle>
            <a:lvl1pPr>
              <a:defRPr/>
            </a:lvl1pPr>
          </a:lstStyle>
          <a:p>
            <a:fld id="{01BFE202-D367-4214-AD83-A93B79E1673F}" type="datetimeFigureOut">
              <a:rPr lang="ru-RU" smtClean="0"/>
              <a:pPr/>
              <a:t>15.10.2014</a:t>
            </a:fld>
            <a:endParaRPr lang="ru-RU"/>
          </a:p>
        </p:txBody>
      </p:sp>
      <p:sp>
        <p:nvSpPr>
          <p:cNvPr id="5" name="Нижний колонтитул 18"/>
          <p:cNvSpPr>
            <a:spLocks noGrp="1"/>
          </p:cNvSpPr>
          <p:nvPr>
            <p:ph type="ftr" sz="quarter" idx="11"/>
          </p:nvPr>
        </p:nvSpPr>
        <p:spPr>
          <a:xfrm>
            <a:off x="4775200" y="76201"/>
            <a:ext cx="3860800" cy="288925"/>
          </a:xfrm>
        </p:spPr>
        <p:txBody>
          <a:bodyPr/>
          <a:lstStyle>
            <a:lvl1pPr>
              <a:defRPr/>
            </a:lvl1pPr>
          </a:lstStyle>
          <a:p>
            <a:endParaRPr lang="ru-RU"/>
          </a:p>
        </p:txBody>
      </p:sp>
      <p:sp>
        <p:nvSpPr>
          <p:cNvPr id="6" name="Номер слайда 15"/>
          <p:cNvSpPr>
            <a:spLocks noGrp="1"/>
          </p:cNvSpPr>
          <p:nvPr>
            <p:ph type="sldNum" sz="quarter" idx="12"/>
          </p:nvPr>
        </p:nvSpPr>
        <p:spPr>
          <a:xfrm>
            <a:off x="10972801" y="6473825"/>
            <a:ext cx="1011767" cy="247650"/>
          </a:xfrm>
        </p:spPr>
        <p:txBody>
          <a:bodyPr/>
          <a:lstStyle>
            <a:lvl1pPr>
              <a:defRPr/>
            </a:lvl1pPr>
          </a:lstStyle>
          <a:p>
            <a:fld id="{5DFD8BB5-9A0E-4CEA-851A-306512B50B4A}" type="slidenum">
              <a:rPr lang="ru-RU" smtClean="0"/>
              <a:pPr/>
              <a:t>‹#›</a:t>
            </a:fld>
            <a:endParaRPr lang="ru-RU"/>
          </a:p>
        </p:txBody>
      </p:sp>
    </p:spTree>
    <p:extLst>
      <p:ext uri="{BB962C8B-B14F-4D97-AF65-F5344CB8AC3E}">
        <p14:creationId xmlns:p14="http://schemas.microsoft.com/office/powerpoint/2010/main" xmlns="" val="333789516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spTree>
      <p:nvGrpSpPr>
        <p:cNvPr id="1" name=""/>
        <p:cNvGrpSpPr/>
        <p:nvPr/>
      </p:nvGrpSpPr>
      <p:grpSpPr>
        <a:xfrm>
          <a:off x="0" y="0"/>
          <a:ext cx="0" cy="0"/>
          <a:chOff x="0" y="0"/>
          <a:chExt cx="0" cy="0"/>
        </a:xfrm>
      </p:grpSpPr>
      <p:sp>
        <p:nvSpPr>
          <p:cNvPr id="4" name="Прямая соединительная линия 3"/>
          <p:cNvSpPr>
            <a:spLocks noChangeShapeType="1"/>
          </p:cNvSpPr>
          <p:nvPr/>
        </p:nvSpPr>
        <p:spPr bwMode="auto">
          <a:xfrm>
            <a:off x="685800" y="3444903"/>
            <a:ext cx="1150620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a:lstStyle/>
          <a:p>
            <a:pPr fontAlgn="auto">
              <a:spcBef>
                <a:spcPts val="0"/>
              </a:spcBef>
              <a:spcAft>
                <a:spcPts val="0"/>
              </a:spcAft>
              <a:defRPr/>
            </a:pPr>
            <a:endParaRPr lang="en-US" sz="1800">
              <a:latin typeface="+mn-lt"/>
            </a:endParaRPr>
          </a:p>
        </p:txBody>
      </p:sp>
      <p:sp>
        <p:nvSpPr>
          <p:cNvPr id="6" name="Текст 5"/>
          <p:cNvSpPr>
            <a:spLocks noGrp="1"/>
          </p:cNvSpPr>
          <p:nvPr>
            <p:ph type="body" idx="1"/>
          </p:nvPr>
        </p:nvSpPr>
        <p:spPr>
          <a:xfrm>
            <a:off x="508000" y="1676400"/>
            <a:ext cx="11277600" cy="1219200"/>
          </a:xfrm>
        </p:spPr>
        <p:txBody>
          <a:bodyPr anchor="b"/>
          <a:lstStyle>
            <a:lvl1pPr marL="0" indent="0" algn="r">
              <a:buNone/>
              <a:defRPr sz="2000">
                <a:solidFill>
                  <a:schemeClr val="tx2">
                    <a:shade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a:r>
              <a:rPr lang="ru-RU" smtClean="0"/>
              <a:t>Образец текста</a:t>
            </a:r>
          </a:p>
        </p:txBody>
      </p:sp>
      <p:sp>
        <p:nvSpPr>
          <p:cNvPr id="8" name="Заголовок 7"/>
          <p:cNvSpPr>
            <a:spLocks noGrp="1"/>
          </p:cNvSpPr>
          <p:nvPr>
            <p:ph type="title"/>
          </p:nvPr>
        </p:nvSpPr>
        <p:spPr>
          <a:xfrm>
            <a:off x="240633" y="2947086"/>
            <a:ext cx="11582400" cy="1184825"/>
          </a:xfrm>
        </p:spPr>
        <p:txBody>
          <a:bodyPr rtlCol="0" anchor="t"/>
          <a:lstStyle>
            <a:lvl1pPr algn="r">
              <a:defRPr/>
            </a:lvl1pPr>
          </a:lstStyle>
          <a:p>
            <a:r>
              <a:rPr lang="ru-RU" smtClean="0"/>
              <a:t>Образец заголовка</a:t>
            </a:r>
            <a:endParaRPr lang="en-US"/>
          </a:p>
        </p:txBody>
      </p:sp>
      <p:sp>
        <p:nvSpPr>
          <p:cNvPr id="5" name="Дата 18"/>
          <p:cNvSpPr>
            <a:spLocks noGrp="1"/>
          </p:cNvSpPr>
          <p:nvPr>
            <p:ph type="dt" sz="half" idx="10"/>
          </p:nvPr>
        </p:nvSpPr>
        <p:spPr/>
        <p:txBody>
          <a:bodyPr/>
          <a:lstStyle>
            <a:lvl1pPr>
              <a:defRPr/>
            </a:lvl1pPr>
          </a:lstStyle>
          <a:p>
            <a:fld id="{01BFE202-D367-4214-AD83-A93B79E1673F}" type="datetimeFigureOut">
              <a:rPr lang="ru-RU" smtClean="0"/>
              <a:pPr/>
              <a:t>15.10.2014</a:t>
            </a:fld>
            <a:endParaRPr lang="ru-RU"/>
          </a:p>
        </p:txBody>
      </p:sp>
      <p:sp>
        <p:nvSpPr>
          <p:cNvPr id="7" name="Нижний колонтитул 10"/>
          <p:cNvSpPr>
            <a:spLocks noGrp="1"/>
          </p:cNvSpPr>
          <p:nvPr>
            <p:ph type="ftr" sz="quarter" idx="11"/>
          </p:nvPr>
        </p:nvSpPr>
        <p:spPr/>
        <p:txBody>
          <a:bodyPr/>
          <a:lstStyle>
            <a:lvl1pPr>
              <a:defRPr/>
            </a:lvl1pPr>
          </a:lstStyle>
          <a:p>
            <a:endParaRPr lang="ru-RU"/>
          </a:p>
        </p:txBody>
      </p:sp>
      <p:sp>
        <p:nvSpPr>
          <p:cNvPr id="9" name="Номер слайда 15"/>
          <p:cNvSpPr>
            <a:spLocks noGrp="1"/>
          </p:cNvSpPr>
          <p:nvPr>
            <p:ph type="sldNum" sz="quarter" idx="12"/>
          </p:nvPr>
        </p:nvSpPr>
        <p:spPr/>
        <p:txBody>
          <a:bodyPr/>
          <a:lstStyle>
            <a:lvl1pPr>
              <a:defRPr/>
            </a:lvl1pPr>
          </a:lstStyle>
          <a:p>
            <a:fld id="{5DFD8BB5-9A0E-4CEA-851A-306512B50B4A}" type="slidenum">
              <a:rPr lang="ru-RU" smtClean="0"/>
              <a:pPr/>
              <a:t>‹#›</a:t>
            </a:fld>
            <a:endParaRPr lang="ru-RU"/>
          </a:p>
        </p:txBody>
      </p:sp>
    </p:spTree>
    <p:extLst>
      <p:ext uri="{BB962C8B-B14F-4D97-AF65-F5344CB8AC3E}">
        <p14:creationId xmlns:p14="http://schemas.microsoft.com/office/powerpoint/2010/main" xmlns="" val="3149261584"/>
      </p:ext>
    </p:extLst>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0" name="Заголовок 19"/>
          <p:cNvSpPr>
            <a:spLocks noGrp="1"/>
          </p:cNvSpPr>
          <p:nvPr>
            <p:ph type="title"/>
          </p:nvPr>
        </p:nvSpPr>
        <p:spPr>
          <a:xfrm>
            <a:off x="402336" y="457200"/>
            <a:ext cx="11582400" cy="841248"/>
          </a:xfrm>
        </p:spPr>
        <p:txBody>
          <a:bodyPr/>
          <a:lstStyle/>
          <a:p>
            <a:r>
              <a:rPr lang="ru-RU" smtClean="0"/>
              <a:t>Образец заголовка</a:t>
            </a:r>
            <a:endParaRPr lang="en-US"/>
          </a:p>
        </p:txBody>
      </p:sp>
      <p:sp>
        <p:nvSpPr>
          <p:cNvPr id="14" name="Содержимое 13"/>
          <p:cNvSpPr>
            <a:spLocks noGrp="1"/>
          </p:cNvSpPr>
          <p:nvPr>
            <p:ph sz="half" idx="1"/>
          </p:nvPr>
        </p:nvSpPr>
        <p:spPr>
          <a:xfrm>
            <a:off x="406400" y="1600200"/>
            <a:ext cx="5588000" cy="4724400"/>
          </a:xfrm>
        </p:spPr>
        <p:txBody>
          <a:bodyPr/>
          <a:lstStyle>
            <a:lvl1pPr>
              <a:defRPr sz="2800"/>
            </a:lvl1pPr>
            <a:lvl2pPr>
              <a:defRPr sz="2400"/>
            </a:lvl2pPr>
            <a:lvl3pPr>
              <a:defRPr sz="2000"/>
            </a:lvl3pPr>
            <a:lvl4pPr>
              <a:defRPr sz="1800"/>
            </a:lvl4pPr>
            <a:lvl5pPr>
              <a:defRPr sz="1800"/>
            </a:lvl5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13" name="Содержимое 12"/>
          <p:cNvSpPr>
            <a:spLocks noGrp="1"/>
          </p:cNvSpPr>
          <p:nvPr>
            <p:ph sz="half" idx="2"/>
          </p:nvPr>
        </p:nvSpPr>
        <p:spPr>
          <a:xfrm>
            <a:off x="6197600" y="1600200"/>
            <a:ext cx="5791200" cy="4724400"/>
          </a:xfrm>
        </p:spPr>
        <p:txBody>
          <a:bodyPr/>
          <a:lstStyle>
            <a:lvl1pPr>
              <a:defRPr sz="2800"/>
            </a:lvl1pPr>
            <a:lvl2pPr>
              <a:defRPr sz="2400"/>
            </a:lvl2pPr>
            <a:lvl3pPr>
              <a:defRPr sz="2000"/>
            </a:lvl3pPr>
            <a:lvl4pPr>
              <a:defRPr sz="1800"/>
            </a:lvl4pPr>
            <a:lvl5pPr>
              <a:defRPr sz="1800"/>
            </a:lvl5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5" name="Дата 10"/>
          <p:cNvSpPr>
            <a:spLocks noGrp="1"/>
          </p:cNvSpPr>
          <p:nvPr>
            <p:ph type="dt" sz="half" idx="10"/>
          </p:nvPr>
        </p:nvSpPr>
        <p:spPr/>
        <p:txBody>
          <a:bodyPr/>
          <a:lstStyle>
            <a:lvl1pPr>
              <a:defRPr/>
            </a:lvl1pPr>
          </a:lstStyle>
          <a:p>
            <a:fld id="{01BFE202-D367-4214-AD83-A93B79E1673F}" type="datetimeFigureOut">
              <a:rPr lang="ru-RU" smtClean="0"/>
              <a:pPr/>
              <a:t>15.10.2014</a:t>
            </a:fld>
            <a:endParaRPr lang="ru-RU"/>
          </a:p>
        </p:txBody>
      </p:sp>
      <p:sp>
        <p:nvSpPr>
          <p:cNvPr id="6" name="Нижний колонтитул 27"/>
          <p:cNvSpPr>
            <a:spLocks noGrp="1"/>
          </p:cNvSpPr>
          <p:nvPr>
            <p:ph type="ftr" sz="quarter" idx="11"/>
          </p:nvPr>
        </p:nvSpPr>
        <p:spPr/>
        <p:txBody>
          <a:bodyPr/>
          <a:lstStyle>
            <a:lvl1pPr>
              <a:defRPr/>
            </a:lvl1pPr>
          </a:lstStyle>
          <a:p>
            <a:endParaRPr lang="ru-RU"/>
          </a:p>
        </p:txBody>
      </p:sp>
      <p:sp>
        <p:nvSpPr>
          <p:cNvPr id="7" name="Номер слайда 4"/>
          <p:cNvSpPr>
            <a:spLocks noGrp="1"/>
          </p:cNvSpPr>
          <p:nvPr>
            <p:ph type="sldNum" sz="quarter" idx="12"/>
          </p:nvPr>
        </p:nvSpPr>
        <p:spPr/>
        <p:txBody>
          <a:bodyPr/>
          <a:lstStyle>
            <a:lvl1pPr>
              <a:defRPr/>
            </a:lvl1pPr>
          </a:lstStyle>
          <a:p>
            <a:fld id="{5DFD8BB5-9A0E-4CEA-851A-306512B50B4A}" type="slidenum">
              <a:rPr lang="ru-RU" smtClean="0"/>
              <a:pPr/>
              <a:t>‹#›</a:t>
            </a:fld>
            <a:endParaRPr lang="ru-RU"/>
          </a:p>
        </p:txBody>
      </p:sp>
    </p:spTree>
    <p:extLst>
      <p:ext uri="{BB962C8B-B14F-4D97-AF65-F5344CB8AC3E}">
        <p14:creationId xmlns:p14="http://schemas.microsoft.com/office/powerpoint/2010/main" xmlns="" val="31238449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Сравнение">
    <p:spTree>
      <p:nvGrpSpPr>
        <p:cNvPr id="1" name=""/>
        <p:cNvGrpSpPr/>
        <p:nvPr/>
      </p:nvGrpSpPr>
      <p:grpSpPr>
        <a:xfrm>
          <a:off x="0" y="0"/>
          <a:ext cx="0" cy="0"/>
          <a:chOff x="0" y="0"/>
          <a:chExt cx="0" cy="0"/>
        </a:xfrm>
      </p:grpSpPr>
      <p:sp>
        <p:nvSpPr>
          <p:cNvPr id="7" name="Прямая соединительная линия 6"/>
          <p:cNvSpPr>
            <a:spLocks noChangeShapeType="1"/>
          </p:cNvSpPr>
          <p:nvPr/>
        </p:nvSpPr>
        <p:spPr bwMode="auto">
          <a:xfrm>
            <a:off x="685800" y="6019801"/>
            <a:ext cx="1150620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a:lstStyle/>
          <a:p>
            <a:pPr fontAlgn="auto">
              <a:spcBef>
                <a:spcPts val="0"/>
              </a:spcBef>
              <a:spcAft>
                <a:spcPts val="0"/>
              </a:spcAft>
              <a:defRPr/>
            </a:pPr>
            <a:endParaRPr lang="en-US" sz="1800">
              <a:latin typeface="+mn-lt"/>
            </a:endParaRPr>
          </a:p>
        </p:txBody>
      </p:sp>
      <p:sp>
        <p:nvSpPr>
          <p:cNvPr id="29" name="Заголовок 28"/>
          <p:cNvSpPr>
            <a:spLocks noGrp="1"/>
          </p:cNvSpPr>
          <p:nvPr>
            <p:ph type="title"/>
          </p:nvPr>
        </p:nvSpPr>
        <p:spPr>
          <a:xfrm>
            <a:off x="406400" y="5410200"/>
            <a:ext cx="11480800" cy="882650"/>
          </a:xfrm>
        </p:spPr>
        <p:txBody>
          <a:bodyPr/>
          <a:lstStyle>
            <a:lvl1pPr>
              <a:defRPr/>
            </a:lvl1pPr>
          </a:lstStyle>
          <a:p>
            <a:r>
              <a:rPr lang="ru-RU" smtClean="0"/>
              <a:t>Образец заголовка</a:t>
            </a:r>
            <a:endParaRPr lang="en-US"/>
          </a:p>
        </p:txBody>
      </p:sp>
      <p:sp>
        <p:nvSpPr>
          <p:cNvPr id="13" name="Текст 12"/>
          <p:cNvSpPr>
            <a:spLocks noGrp="1"/>
          </p:cNvSpPr>
          <p:nvPr>
            <p:ph type="body" idx="1"/>
          </p:nvPr>
        </p:nvSpPr>
        <p:spPr>
          <a:xfrm>
            <a:off x="375259" y="666750"/>
            <a:ext cx="5720741"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a:r>
              <a:rPr lang="ru-RU" smtClean="0"/>
              <a:t>Образец текста</a:t>
            </a:r>
          </a:p>
        </p:txBody>
      </p:sp>
      <p:sp>
        <p:nvSpPr>
          <p:cNvPr id="25" name="Текст 24"/>
          <p:cNvSpPr>
            <a:spLocks noGrp="1"/>
          </p:cNvSpPr>
          <p:nvPr>
            <p:ph type="body" sz="half" idx="3"/>
          </p:nvPr>
        </p:nvSpPr>
        <p:spPr>
          <a:xfrm>
            <a:off x="6193367" y="666750"/>
            <a:ext cx="5722988"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a:r>
              <a:rPr lang="ru-RU" smtClean="0"/>
              <a:t>Образец текста</a:t>
            </a:r>
          </a:p>
        </p:txBody>
      </p:sp>
      <p:sp>
        <p:nvSpPr>
          <p:cNvPr id="4" name="Содержимое 3"/>
          <p:cNvSpPr>
            <a:spLocks noGrp="1"/>
          </p:cNvSpPr>
          <p:nvPr>
            <p:ph sz="quarter" idx="2"/>
          </p:nvPr>
        </p:nvSpPr>
        <p:spPr>
          <a:xfrm>
            <a:off x="375259" y="1316038"/>
            <a:ext cx="5720741" cy="3941763"/>
          </a:xfrm>
        </p:spPr>
        <p:txBody>
          <a:bodyPr/>
          <a:lstStyle>
            <a:lvl1pPr>
              <a:defRPr sz="2400"/>
            </a:lvl1pPr>
            <a:lvl2pPr>
              <a:defRPr sz="2000"/>
            </a:lvl2pPr>
            <a:lvl3pPr>
              <a:defRPr sz="1800"/>
            </a:lvl3pPr>
            <a:lvl4pPr>
              <a:defRPr sz="1600"/>
            </a:lvl4pPr>
            <a:lvl5pPr>
              <a:defRPr sz="1600"/>
            </a:lvl5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28" name="Содержимое 27"/>
          <p:cNvSpPr>
            <a:spLocks noGrp="1"/>
          </p:cNvSpPr>
          <p:nvPr>
            <p:ph sz="quarter" idx="4"/>
          </p:nvPr>
        </p:nvSpPr>
        <p:spPr>
          <a:xfrm>
            <a:off x="6198307" y="1316038"/>
            <a:ext cx="5718048" cy="3941763"/>
          </a:xfrm>
        </p:spPr>
        <p:txBody>
          <a:bodyPr/>
          <a:lstStyle>
            <a:lvl1pPr>
              <a:defRPr sz="2400"/>
            </a:lvl1pPr>
            <a:lvl2pPr>
              <a:defRPr sz="2000"/>
            </a:lvl2pPr>
            <a:lvl3pPr>
              <a:defRPr sz="1800"/>
            </a:lvl3pPr>
            <a:lvl4pPr>
              <a:defRPr sz="1600"/>
            </a:lvl4pPr>
            <a:lvl5pPr>
              <a:defRPr sz="1600"/>
            </a:lvl5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8" name="Дата 9"/>
          <p:cNvSpPr>
            <a:spLocks noGrp="1"/>
          </p:cNvSpPr>
          <p:nvPr>
            <p:ph type="dt" sz="half" idx="10"/>
          </p:nvPr>
        </p:nvSpPr>
        <p:spPr/>
        <p:txBody>
          <a:bodyPr/>
          <a:lstStyle>
            <a:lvl1pPr>
              <a:defRPr/>
            </a:lvl1pPr>
          </a:lstStyle>
          <a:p>
            <a:fld id="{01BFE202-D367-4214-AD83-A93B79E1673F}" type="datetimeFigureOut">
              <a:rPr lang="ru-RU" smtClean="0"/>
              <a:pPr/>
              <a:t>15.10.2014</a:t>
            </a:fld>
            <a:endParaRPr lang="ru-RU"/>
          </a:p>
        </p:txBody>
      </p:sp>
      <p:sp>
        <p:nvSpPr>
          <p:cNvPr id="9" name="Нижний колонтитул 5"/>
          <p:cNvSpPr>
            <a:spLocks noGrp="1"/>
          </p:cNvSpPr>
          <p:nvPr>
            <p:ph type="ftr" sz="quarter" idx="11"/>
          </p:nvPr>
        </p:nvSpPr>
        <p:spPr/>
        <p:txBody>
          <a:bodyPr/>
          <a:lstStyle>
            <a:lvl1pPr>
              <a:defRPr/>
            </a:lvl1pPr>
          </a:lstStyle>
          <a:p>
            <a:endParaRPr lang="ru-RU"/>
          </a:p>
        </p:txBody>
      </p:sp>
      <p:sp>
        <p:nvSpPr>
          <p:cNvPr id="10" name="Номер слайда 6"/>
          <p:cNvSpPr>
            <a:spLocks noGrp="1"/>
          </p:cNvSpPr>
          <p:nvPr>
            <p:ph type="sldNum" sz="quarter" idx="12"/>
          </p:nvPr>
        </p:nvSpPr>
        <p:spPr>
          <a:xfrm>
            <a:off x="10972800" y="6477000"/>
            <a:ext cx="1016000" cy="247650"/>
          </a:xfrm>
        </p:spPr>
        <p:txBody>
          <a:bodyPr/>
          <a:lstStyle>
            <a:lvl1pPr>
              <a:defRPr/>
            </a:lvl1pPr>
          </a:lstStyle>
          <a:p>
            <a:fld id="{5DFD8BB5-9A0E-4CEA-851A-306512B50B4A}" type="slidenum">
              <a:rPr lang="ru-RU" smtClean="0"/>
              <a:pPr/>
              <a:t>‹#›</a:t>
            </a:fld>
            <a:endParaRPr lang="ru-RU"/>
          </a:p>
        </p:txBody>
      </p:sp>
    </p:spTree>
    <p:extLst>
      <p:ext uri="{BB962C8B-B14F-4D97-AF65-F5344CB8AC3E}">
        <p14:creationId xmlns:p14="http://schemas.microsoft.com/office/powerpoint/2010/main" xmlns="" val="101135186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30" name="Заголовок 29"/>
          <p:cNvSpPr>
            <a:spLocks noGrp="1"/>
          </p:cNvSpPr>
          <p:nvPr>
            <p:ph type="title"/>
          </p:nvPr>
        </p:nvSpPr>
        <p:spPr>
          <a:xfrm>
            <a:off x="402336" y="457200"/>
            <a:ext cx="11582400" cy="841248"/>
          </a:xfrm>
        </p:spPr>
        <p:txBody>
          <a:bodyPr/>
          <a:lstStyle/>
          <a:p>
            <a:r>
              <a:rPr lang="ru-RU" smtClean="0"/>
              <a:t>Образец заголовка</a:t>
            </a:r>
            <a:endParaRPr lang="en-US"/>
          </a:p>
        </p:txBody>
      </p:sp>
      <p:sp>
        <p:nvSpPr>
          <p:cNvPr id="3" name="Дата 10"/>
          <p:cNvSpPr>
            <a:spLocks noGrp="1"/>
          </p:cNvSpPr>
          <p:nvPr>
            <p:ph type="dt" sz="half" idx="10"/>
          </p:nvPr>
        </p:nvSpPr>
        <p:spPr/>
        <p:txBody>
          <a:bodyPr/>
          <a:lstStyle>
            <a:lvl1pPr>
              <a:defRPr/>
            </a:lvl1pPr>
          </a:lstStyle>
          <a:p>
            <a:fld id="{01BFE202-D367-4214-AD83-A93B79E1673F}" type="datetimeFigureOut">
              <a:rPr lang="ru-RU" smtClean="0"/>
              <a:pPr/>
              <a:t>15.10.2014</a:t>
            </a:fld>
            <a:endParaRPr lang="ru-RU"/>
          </a:p>
        </p:txBody>
      </p:sp>
      <p:sp>
        <p:nvSpPr>
          <p:cNvPr id="4" name="Нижний колонтитул 27"/>
          <p:cNvSpPr>
            <a:spLocks noGrp="1"/>
          </p:cNvSpPr>
          <p:nvPr>
            <p:ph type="ftr" sz="quarter" idx="11"/>
          </p:nvPr>
        </p:nvSpPr>
        <p:spPr/>
        <p:txBody>
          <a:bodyPr/>
          <a:lstStyle>
            <a:lvl1pPr>
              <a:defRPr/>
            </a:lvl1pPr>
          </a:lstStyle>
          <a:p>
            <a:endParaRPr lang="ru-RU"/>
          </a:p>
        </p:txBody>
      </p:sp>
      <p:sp>
        <p:nvSpPr>
          <p:cNvPr id="5" name="Номер слайда 4"/>
          <p:cNvSpPr>
            <a:spLocks noGrp="1"/>
          </p:cNvSpPr>
          <p:nvPr>
            <p:ph type="sldNum" sz="quarter" idx="12"/>
          </p:nvPr>
        </p:nvSpPr>
        <p:spPr/>
        <p:txBody>
          <a:bodyPr/>
          <a:lstStyle>
            <a:lvl1pPr>
              <a:defRPr/>
            </a:lvl1pPr>
          </a:lstStyle>
          <a:p>
            <a:fld id="{5DFD8BB5-9A0E-4CEA-851A-306512B50B4A}" type="slidenum">
              <a:rPr lang="ru-RU" smtClean="0"/>
              <a:pPr/>
              <a:t>‹#›</a:t>
            </a:fld>
            <a:endParaRPr lang="ru-RU"/>
          </a:p>
        </p:txBody>
      </p:sp>
    </p:spTree>
    <p:extLst>
      <p:ext uri="{BB962C8B-B14F-4D97-AF65-F5344CB8AC3E}">
        <p14:creationId xmlns:p14="http://schemas.microsoft.com/office/powerpoint/2010/main" xmlns="" val="398787809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Пустой слайд">
    <p:spTree>
      <p:nvGrpSpPr>
        <p:cNvPr id="1" name=""/>
        <p:cNvGrpSpPr/>
        <p:nvPr/>
      </p:nvGrpSpPr>
      <p:grpSpPr>
        <a:xfrm>
          <a:off x="0" y="0"/>
          <a:ext cx="0" cy="0"/>
          <a:chOff x="0" y="0"/>
          <a:chExt cx="0" cy="0"/>
        </a:xfrm>
      </p:grpSpPr>
      <p:sp>
        <p:nvSpPr>
          <p:cNvPr id="2" name="Дата 2"/>
          <p:cNvSpPr>
            <a:spLocks noGrp="1"/>
          </p:cNvSpPr>
          <p:nvPr>
            <p:ph type="dt" sz="half" idx="10"/>
          </p:nvPr>
        </p:nvSpPr>
        <p:spPr/>
        <p:txBody>
          <a:bodyPr/>
          <a:lstStyle>
            <a:lvl1pPr>
              <a:defRPr/>
            </a:lvl1pPr>
          </a:lstStyle>
          <a:p>
            <a:fld id="{01BFE202-D367-4214-AD83-A93B79E1673F}" type="datetimeFigureOut">
              <a:rPr lang="ru-RU" smtClean="0"/>
              <a:pPr/>
              <a:t>15.10.2014</a:t>
            </a:fld>
            <a:endParaRPr lang="ru-RU"/>
          </a:p>
        </p:txBody>
      </p:sp>
      <p:sp>
        <p:nvSpPr>
          <p:cNvPr id="3" name="Нижний колонтитул 23"/>
          <p:cNvSpPr>
            <a:spLocks noGrp="1"/>
          </p:cNvSpPr>
          <p:nvPr>
            <p:ph type="ftr" sz="quarter" idx="11"/>
          </p:nvPr>
        </p:nvSpPr>
        <p:spPr/>
        <p:txBody>
          <a:bodyPr/>
          <a:lstStyle>
            <a:lvl1pPr>
              <a:defRPr/>
            </a:lvl1pPr>
          </a:lstStyle>
          <a:p>
            <a:endParaRPr lang="ru-RU"/>
          </a:p>
        </p:txBody>
      </p:sp>
      <p:sp>
        <p:nvSpPr>
          <p:cNvPr id="4" name="Номер слайда 6"/>
          <p:cNvSpPr>
            <a:spLocks noGrp="1"/>
          </p:cNvSpPr>
          <p:nvPr>
            <p:ph type="sldNum" sz="quarter" idx="12"/>
          </p:nvPr>
        </p:nvSpPr>
        <p:spPr/>
        <p:txBody>
          <a:bodyPr/>
          <a:lstStyle>
            <a:lvl1pPr>
              <a:defRPr/>
            </a:lvl1pPr>
          </a:lstStyle>
          <a:p>
            <a:fld id="{5DFD8BB5-9A0E-4CEA-851A-306512B50B4A}" type="slidenum">
              <a:rPr lang="ru-RU" smtClean="0"/>
              <a:pPr/>
              <a:t>‹#›</a:t>
            </a:fld>
            <a:endParaRPr lang="ru-RU"/>
          </a:p>
        </p:txBody>
      </p:sp>
    </p:spTree>
    <p:extLst>
      <p:ext uri="{BB962C8B-B14F-4D97-AF65-F5344CB8AC3E}">
        <p14:creationId xmlns:p14="http://schemas.microsoft.com/office/powerpoint/2010/main" xmlns="" val="195619209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spTree>
      <p:nvGrpSpPr>
        <p:cNvPr id="1" name=""/>
        <p:cNvGrpSpPr/>
        <p:nvPr/>
      </p:nvGrpSpPr>
      <p:grpSpPr>
        <a:xfrm>
          <a:off x="0" y="0"/>
          <a:ext cx="0" cy="0"/>
          <a:chOff x="0" y="0"/>
          <a:chExt cx="0" cy="0"/>
        </a:xfrm>
      </p:grpSpPr>
      <p:sp>
        <p:nvSpPr>
          <p:cNvPr id="5" name="Прямая соединительная линия 4"/>
          <p:cNvSpPr>
            <a:spLocks noChangeShapeType="1"/>
          </p:cNvSpPr>
          <p:nvPr/>
        </p:nvSpPr>
        <p:spPr bwMode="auto">
          <a:xfrm>
            <a:off x="685800" y="5849118"/>
            <a:ext cx="1150620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a:lstStyle/>
          <a:p>
            <a:pPr fontAlgn="auto">
              <a:spcBef>
                <a:spcPts val="0"/>
              </a:spcBef>
              <a:spcAft>
                <a:spcPts val="0"/>
              </a:spcAft>
              <a:defRPr/>
            </a:pPr>
            <a:endParaRPr lang="en-US" sz="1800">
              <a:latin typeface="+mn-lt"/>
            </a:endParaRPr>
          </a:p>
        </p:txBody>
      </p:sp>
      <p:sp>
        <p:nvSpPr>
          <p:cNvPr id="12" name="Заголовок 11"/>
          <p:cNvSpPr>
            <a:spLocks noGrp="1"/>
          </p:cNvSpPr>
          <p:nvPr>
            <p:ph type="title"/>
          </p:nvPr>
        </p:nvSpPr>
        <p:spPr>
          <a:xfrm>
            <a:off x="609600" y="5486400"/>
            <a:ext cx="11277600" cy="520700"/>
          </a:xfrm>
        </p:spPr>
        <p:txBody>
          <a:bodyPr/>
          <a:lstStyle>
            <a:lvl1pPr algn="l">
              <a:buNone/>
              <a:defRPr sz="2000" b="1"/>
            </a:lvl1pPr>
          </a:lstStyle>
          <a:p>
            <a:r>
              <a:rPr lang="ru-RU" smtClean="0"/>
              <a:t>Образец заголовка</a:t>
            </a:r>
            <a:endParaRPr lang="en-US"/>
          </a:p>
        </p:txBody>
      </p:sp>
      <p:sp>
        <p:nvSpPr>
          <p:cNvPr id="26" name="Текст 25"/>
          <p:cNvSpPr>
            <a:spLocks noGrp="1"/>
          </p:cNvSpPr>
          <p:nvPr>
            <p:ph type="body" idx="2"/>
          </p:nvPr>
        </p:nvSpPr>
        <p:spPr>
          <a:xfrm>
            <a:off x="609601" y="609600"/>
            <a:ext cx="4011084" cy="4800600"/>
          </a:xfrm>
        </p:spPr>
        <p:txBody>
          <a:bodyPr/>
          <a:lstStyle>
            <a:lvl1pPr marL="0" indent="0">
              <a:buNone/>
              <a:defRPr sz="1400"/>
            </a:lvl1pPr>
            <a:lvl2pPr>
              <a:buNone/>
              <a:defRPr sz="1200"/>
            </a:lvl2pPr>
            <a:lvl3pPr>
              <a:buNone/>
              <a:defRPr sz="1000"/>
            </a:lvl3pPr>
            <a:lvl4pPr>
              <a:buNone/>
              <a:defRPr sz="900"/>
            </a:lvl4pPr>
            <a:lvl5pPr>
              <a:buNone/>
              <a:defRPr sz="900"/>
            </a:lvl5pPr>
          </a:lstStyle>
          <a:p>
            <a:pPr lvl="0"/>
            <a:r>
              <a:rPr lang="ru-RU" smtClean="0"/>
              <a:t>Образец текста</a:t>
            </a:r>
          </a:p>
        </p:txBody>
      </p:sp>
      <p:sp>
        <p:nvSpPr>
          <p:cNvPr id="14" name="Содержимое 13"/>
          <p:cNvSpPr>
            <a:spLocks noGrp="1"/>
          </p:cNvSpPr>
          <p:nvPr>
            <p:ph sz="half" idx="1"/>
          </p:nvPr>
        </p:nvSpPr>
        <p:spPr>
          <a:xfrm>
            <a:off x="4766733" y="609600"/>
            <a:ext cx="7120467" cy="4800600"/>
          </a:xfrm>
        </p:spPr>
        <p:txBody>
          <a:bodyPr/>
          <a:lstStyle>
            <a:lvl1pPr>
              <a:defRPr sz="3200"/>
            </a:lvl1pPr>
            <a:lvl2pPr>
              <a:defRPr sz="2800"/>
            </a:lvl2pPr>
            <a:lvl3pPr>
              <a:defRPr sz="2400"/>
            </a:lvl3pPr>
            <a:lvl4pPr>
              <a:defRPr sz="2000"/>
            </a:lvl4pPr>
            <a:lvl5pPr>
              <a:defRPr sz="2000"/>
            </a:lvl5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6" name="Дата 24"/>
          <p:cNvSpPr>
            <a:spLocks noGrp="1"/>
          </p:cNvSpPr>
          <p:nvPr>
            <p:ph type="dt" sz="half" idx="10"/>
          </p:nvPr>
        </p:nvSpPr>
        <p:spPr/>
        <p:txBody>
          <a:bodyPr/>
          <a:lstStyle>
            <a:lvl1pPr>
              <a:defRPr/>
            </a:lvl1pPr>
          </a:lstStyle>
          <a:p>
            <a:fld id="{01BFE202-D367-4214-AD83-A93B79E1673F}" type="datetimeFigureOut">
              <a:rPr lang="ru-RU" smtClean="0"/>
              <a:pPr/>
              <a:t>15.10.2014</a:t>
            </a:fld>
            <a:endParaRPr lang="ru-RU"/>
          </a:p>
        </p:txBody>
      </p:sp>
      <p:sp>
        <p:nvSpPr>
          <p:cNvPr id="7" name="Нижний колонтитул 28"/>
          <p:cNvSpPr>
            <a:spLocks noGrp="1"/>
          </p:cNvSpPr>
          <p:nvPr>
            <p:ph type="ftr" sz="quarter" idx="11"/>
          </p:nvPr>
        </p:nvSpPr>
        <p:spPr/>
        <p:txBody>
          <a:bodyPr/>
          <a:lstStyle>
            <a:lvl1pPr>
              <a:defRPr/>
            </a:lvl1pPr>
          </a:lstStyle>
          <a:p>
            <a:endParaRPr lang="ru-RU"/>
          </a:p>
        </p:txBody>
      </p:sp>
      <p:sp>
        <p:nvSpPr>
          <p:cNvPr id="8" name="Номер слайда 6"/>
          <p:cNvSpPr>
            <a:spLocks noGrp="1"/>
          </p:cNvSpPr>
          <p:nvPr>
            <p:ph type="sldNum" sz="quarter" idx="12"/>
          </p:nvPr>
        </p:nvSpPr>
        <p:spPr/>
        <p:txBody>
          <a:bodyPr/>
          <a:lstStyle>
            <a:lvl1pPr>
              <a:defRPr/>
            </a:lvl1pPr>
          </a:lstStyle>
          <a:p>
            <a:fld id="{5DFD8BB5-9A0E-4CEA-851A-306512B50B4A}" type="slidenum">
              <a:rPr lang="ru-RU" smtClean="0"/>
              <a:pPr/>
              <a:t>‹#›</a:t>
            </a:fld>
            <a:endParaRPr lang="ru-RU"/>
          </a:p>
        </p:txBody>
      </p:sp>
    </p:spTree>
    <p:extLst>
      <p:ext uri="{BB962C8B-B14F-4D97-AF65-F5344CB8AC3E}">
        <p14:creationId xmlns:p14="http://schemas.microsoft.com/office/powerpoint/2010/main" xmlns="" val="131103239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13" name="Рисунок 12"/>
          <p:cNvSpPr>
            <a:spLocks noGrp="1"/>
          </p:cNvSpPr>
          <p:nvPr>
            <p:ph type="pic" idx="1"/>
          </p:nvPr>
        </p:nvSpPr>
        <p:spPr>
          <a:xfrm>
            <a:off x="4673600" y="616634"/>
            <a:ext cx="6705600" cy="3657600"/>
          </a:xfrm>
          <a:solidFill>
            <a:schemeClr val="bg1"/>
          </a:solidFill>
          <a:ln w="6350">
            <a:solidFill>
              <a:schemeClr val="accent1"/>
            </a:solidFill>
          </a:ln>
          <a:effectLst>
            <a:reflection blurRad="1000" stA="49000" endA="500" endPos="10000" dist="900" dir="5400000" sy="-90000" algn="bl" rotWithShape="0"/>
          </a:effectLst>
        </p:spPr>
        <p:txBody>
          <a:bodyPr>
            <a:normAutofit/>
          </a:bodyPr>
          <a:lstStyle>
            <a:lvl1pPr marL="0" indent="0">
              <a:buNone/>
              <a:defRPr sz="3200"/>
            </a:lvl1pPr>
          </a:lstStyle>
          <a:p>
            <a:pPr lvl="0"/>
            <a:r>
              <a:rPr lang="ru-RU" noProof="0" smtClean="0"/>
              <a:t>Вставка рисунка</a:t>
            </a:r>
            <a:endParaRPr lang="en-US" noProof="0" dirty="0"/>
          </a:p>
        </p:txBody>
      </p:sp>
      <p:sp>
        <p:nvSpPr>
          <p:cNvPr id="17" name="Заголовок 16"/>
          <p:cNvSpPr>
            <a:spLocks noGrp="1"/>
          </p:cNvSpPr>
          <p:nvPr>
            <p:ph type="title"/>
          </p:nvPr>
        </p:nvSpPr>
        <p:spPr>
          <a:xfrm>
            <a:off x="508000" y="4993760"/>
            <a:ext cx="7823200" cy="522288"/>
          </a:xfrm>
        </p:spPr>
        <p:txBody>
          <a:bodyPr/>
          <a:lstStyle>
            <a:lvl1pPr algn="l">
              <a:buNone/>
              <a:defRPr sz="2000" b="1"/>
            </a:lvl1pPr>
          </a:lstStyle>
          <a:p>
            <a:r>
              <a:rPr lang="ru-RU" smtClean="0"/>
              <a:t>Образец заголовка</a:t>
            </a:r>
            <a:endParaRPr lang="en-US"/>
          </a:p>
        </p:txBody>
      </p:sp>
      <p:sp>
        <p:nvSpPr>
          <p:cNvPr id="26" name="Текст 25"/>
          <p:cNvSpPr>
            <a:spLocks noGrp="1"/>
          </p:cNvSpPr>
          <p:nvPr>
            <p:ph type="body" sz="half" idx="2"/>
          </p:nvPr>
        </p:nvSpPr>
        <p:spPr>
          <a:xfrm>
            <a:off x="508000" y="5533218"/>
            <a:ext cx="7823200" cy="768350"/>
          </a:xfrm>
        </p:spPr>
        <p:txBody>
          <a:bodyPr lIns="109728" tIns="0"/>
          <a:lstStyle>
            <a:lvl1pPr marL="0" indent="0">
              <a:buNone/>
              <a:defRPr sz="1400"/>
            </a:lvl1pPr>
            <a:lvl2pPr>
              <a:defRPr sz="1200"/>
            </a:lvl2pPr>
            <a:lvl3pPr>
              <a:defRPr sz="1000"/>
            </a:lvl3pPr>
            <a:lvl4pPr>
              <a:defRPr sz="900"/>
            </a:lvl4pPr>
            <a:lvl5pPr>
              <a:defRPr sz="900"/>
            </a:lvl5pPr>
          </a:lstStyle>
          <a:p>
            <a:pPr lvl="0"/>
            <a:r>
              <a:rPr lang="ru-RU" smtClean="0"/>
              <a:t>Образец текста</a:t>
            </a:r>
          </a:p>
        </p:txBody>
      </p:sp>
      <p:sp>
        <p:nvSpPr>
          <p:cNvPr id="5" name="Дата 6"/>
          <p:cNvSpPr>
            <a:spLocks noGrp="1"/>
          </p:cNvSpPr>
          <p:nvPr>
            <p:ph type="dt" sz="half" idx="10"/>
          </p:nvPr>
        </p:nvSpPr>
        <p:spPr/>
        <p:txBody>
          <a:bodyPr/>
          <a:lstStyle>
            <a:lvl1pPr>
              <a:defRPr/>
            </a:lvl1pPr>
          </a:lstStyle>
          <a:p>
            <a:fld id="{01BFE202-D367-4214-AD83-A93B79E1673F}" type="datetimeFigureOut">
              <a:rPr lang="ru-RU" smtClean="0"/>
              <a:pPr/>
              <a:t>15.10.2014</a:t>
            </a:fld>
            <a:endParaRPr lang="ru-RU"/>
          </a:p>
        </p:txBody>
      </p:sp>
      <p:sp>
        <p:nvSpPr>
          <p:cNvPr id="6" name="Нижний колонтитул 4"/>
          <p:cNvSpPr>
            <a:spLocks noGrp="1"/>
          </p:cNvSpPr>
          <p:nvPr>
            <p:ph type="ftr" sz="quarter" idx="11"/>
          </p:nvPr>
        </p:nvSpPr>
        <p:spPr/>
        <p:txBody>
          <a:bodyPr/>
          <a:lstStyle>
            <a:lvl1pPr>
              <a:defRPr/>
            </a:lvl1pPr>
          </a:lstStyle>
          <a:p>
            <a:endParaRPr lang="ru-RU"/>
          </a:p>
        </p:txBody>
      </p:sp>
      <p:sp>
        <p:nvSpPr>
          <p:cNvPr id="7" name="Номер слайда 30"/>
          <p:cNvSpPr>
            <a:spLocks noGrp="1"/>
          </p:cNvSpPr>
          <p:nvPr>
            <p:ph type="sldNum" sz="quarter" idx="12"/>
          </p:nvPr>
        </p:nvSpPr>
        <p:spPr/>
        <p:txBody>
          <a:bodyPr/>
          <a:lstStyle>
            <a:lvl1pPr>
              <a:defRPr/>
            </a:lvl1pPr>
          </a:lstStyle>
          <a:p>
            <a:fld id="{5DFD8BB5-9A0E-4CEA-851A-306512B50B4A}" type="slidenum">
              <a:rPr lang="ru-RU" smtClean="0"/>
              <a:pPr/>
              <a:t>‹#›</a:t>
            </a:fld>
            <a:endParaRPr lang="ru-RU"/>
          </a:p>
        </p:txBody>
      </p:sp>
    </p:spTree>
    <p:extLst>
      <p:ext uri="{BB962C8B-B14F-4D97-AF65-F5344CB8AC3E}">
        <p14:creationId xmlns:p14="http://schemas.microsoft.com/office/powerpoint/2010/main" xmlns="" val="272968258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Прямая соединительная линия 6"/>
          <p:cNvSpPr>
            <a:spLocks noChangeShapeType="1"/>
          </p:cNvSpPr>
          <p:nvPr/>
        </p:nvSpPr>
        <p:spPr bwMode="auto">
          <a:xfrm>
            <a:off x="685800" y="1050899"/>
            <a:ext cx="1150620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a:lstStyle/>
          <a:p>
            <a:pPr fontAlgn="auto">
              <a:spcBef>
                <a:spcPts val="0"/>
              </a:spcBef>
              <a:spcAft>
                <a:spcPts val="0"/>
              </a:spcAft>
              <a:defRPr/>
            </a:pPr>
            <a:endParaRPr lang="en-US" sz="1800">
              <a:latin typeface="+mn-lt"/>
            </a:endParaRPr>
          </a:p>
        </p:txBody>
      </p:sp>
      <p:sp>
        <p:nvSpPr>
          <p:cNvPr id="1029" name="Текст 7"/>
          <p:cNvSpPr>
            <a:spLocks noGrp="1"/>
          </p:cNvSpPr>
          <p:nvPr>
            <p:ph type="body" idx="1"/>
          </p:nvPr>
        </p:nvSpPr>
        <p:spPr bwMode="auto">
          <a:xfrm>
            <a:off x="406400" y="1554163"/>
            <a:ext cx="11582400" cy="45259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ru-RU" altLang="ru-RU" smtClean="0"/>
              <a:t>Образец текста</a:t>
            </a:r>
          </a:p>
          <a:p>
            <a:pPr lvl="1"/>
            <a:r>
              <a:rPr lang="ru-RU" altLang="ru-RU" smtClean="0"/>
              <a:t>Второй уровень</a:t>
            </a:r>
          </a:p>
          <a:p>
            <a:pPr lvl="2"/>
            <a:r>
              <a:rPr lang="ru-RU" altLang="ru-RU" smtClean="0"/>
              <a:t>Третий уровень</a:t>
            </a:r>
          </a:p>
          <a:p>
            <a:pPr lvl="3"/>
            <a:r>
              <a:rPr lang="ru-RU" altLang="ru-RU" smtClean="0"/>
              <a:t>Четвертый уровень</a:t>
            </a:r>
          </a:p>
          <a:p>
            <a:pPr lvl="4"/>
            <a:r>
              <a:rPr lang="ru-RU" altLang="ru-RU" smtClean="0"/>
              <a:t>Пятый уровень</a:t>
            </a:r>
            <a:endParaRPr lang="en-US" altLang="ru-RU" smtClean="0"/>
          </a:p>
        </p:txBody>
      </p:sp>
      <p:sp>
        <p:nvSpPr>
          <p:cNvPr id="11" name="Дата 10"/>
          <p:cNvSpPr>
            <a:spLocks noGrp="1"/>
          </p:cNvSpPr>
          <p:nvPr>
            <p:ph type="dt" sz="half" idx="2"/>
          </p:nvPr>
        </p:nvSpPr>
        <p:spPr>
          <a:xfrm>
            <a:off x="8636000" y="76201"/>
            <a:ext cx="3352800" cy="288925"/>
          </a:xfrm>
          <a:prstGeom prst="rect">
            <a:avLst/>
          </a:prstGeom>
        </p:spPr>
        <p:txBody>
          <a:bodyPr vert="horz"/>
          <a:lstStyle>
            <a:lvl1pPr algn="l" eaLnBrk="1" fontAlgn="auto" latinLnBrk="0" hangingPunct="1">
              <a:spcBef>
                <a:spcPts val="0"/>
              </a:spcBef>
              <a:spcAft>
                <a:spcPts val="0"/>
              </a:spcAft>
              <a:defRPr kumimoji="0" sz="1200">
                <a:solidFill>
                  <a:schemeClr val="accent1">
                    <a:shade val="75000"/>
                  </a:schemeClr>
                </a:solidFill>
                <a:latin typeface="+mn-lt"/>
              </a:defRPr>
            </a:lvl1pPr>
          </a:lstStyle>
          <a:p>
            <a:fld id="{01BFE202-D367-4214-AD83-A93B79E1673F}" type="datetimeFigureOut">
              <a:rPr lang="ru-RU" smtClean="0"/>
              <a:pPr/>
              <a:t>15.10.2014</a:t>
            </a:fld>
            <a:endParaRPr lang="ru-RU"/>
          </a:p>
        </p:txBody>
      </p:sp>
      <p:sp>
        <p:nvSpPr>
          <p:cNvPr id="28" name="Нижний колонтитул 27"/>
          <p:cNvSpPr>
            <a:spLocks noGrp="1"/>
          </p:cNvSpPr>
          <p:nvPr>
            <p:ph type="ftr" sz="quarter" idx="3"/>
          </p:nvPr>
        </p:nvSpPr>
        <p:spPr>
          <a:xfrm>
            <a:off x="4165600" y="76201"/>
            <a:ext cx="4470400" cy="288925"/>
          </a:xfrm>
          <a:prstGeom prst="rect">
            <a:avLst/>
          </a:prstGeom>
        </p:spPr>
        <p:txBody>
          <a:bodyPr vert="horz"/>
          <a:lstStyle>
            <a:lvl1pPr algn="r" eaLnBrk="1" fontAlgn="auto" latinLnBrk="0" hangingPunct="1">
              <a:spcBef>
                <a:spcPts val="0"/>
              </a:spcBef>
              <a:spcAft>
                <a:spcPts val="0"/>
              </a:spcAft>
              <a:defRPr kumimoji="0" sz="1200">
                <a:solidFill>
                  <a:schemeClr val="accent1">
                    <a:shade val="75000"/>
                  </a:schemeClr>
                </a:solidFill>
                <a:latin typeface="+mn-lt"/>
              </a:defRPr>
            </a:lvl1pPr>
          </a:lstStyle>
          <a:p>
            <a:endParaRPr lang="ru-RU"/>
          </a:p>
        </p:txBody>
      </p:sp>
      <p:sp>
        <p:nvSpPr>
          <p:cNvPr id="5" name="Номер слайда 4"/>
          <p:cNvSpPr>
            <a:spLocks noGrp="1"/>
          </p:cNvSpPr>
          <p:nvPr>
            <p:ph type="sldNum" sz="quarter" idx="4"/>
          </p:nvPr>
        </p:nvSpPr>
        <p:spPr>
          <a:xfrm>
            <a:off x="10972800" y="6477001"/>
            <a:ext cx="1016000" cy="244475"/>
          </a:xfrm>
          <a:prstGeom prst="rect">
            <a:avLst/>
          </a:prstGeom>
        </p:spPr>
        <p:txBody>
          <a:bodyPr vert="horz" wrap="square" lIns="91440" tIns="45720" rIns="91440" bIns="45720" numCol="1" anchor="t" anchorCtr="0" compatLnSpc="1">
            <a:prstTxWarp prst="textNoShape">
              <a:avLst/>
            </a:prstTxWarp>
          </a:bodyPr>
          <a:lstStyle>
            <a:lvl1pPr algn="r">
              <a:defRPr sz="1200">
                <a:solidFill>
                  <a:srgbClr val="D38E27"/>
                </a:solidFill>
                <a:latin typeface="Franklin Gothic Book" pitchFamily="34" charset="0"/>
              </a:defRPr>
            </a:lvl1pPr>
          </a:lstStyle>
          <a:p>
            <a:fld id="{5DFD8BB5-9A0E-4CEA-851A-306512B50B4A}" type="slidenum">
              <a:rPr lang="ru-RU" smtClean="0"/>
              <a:pPr/>
              <a:t>‹#›</a:t>
            </a:fld>
            <a:endParaRPr lang="ru-RU"/>
          </a:p>
        </p:txBody>
      </p:sp>
      <p:sp>
        <p:nvSpPr>
          <p:cNvPr id="10" name="Заголовок 9"/>
          <p:cNvSpPr>
            <a:spLocks noGrp="1"/>
          </p:cNvSpPr>
          <p:nvPr>
            <p:ph type="title"/>
          </p:nvPr>
        </p:nvSpPr>
        <p:spPr>
          <a:xfrm>
            <a:off x="406400" y="457200"/>
            <a:ext cx="11582400" cy="838200"/>
          </a:xfrm>
          <a:prstGeom prst="rect">
            <a:avLst/>
          </a:prstGeom>
        </p:spPr>
        <p:txBody>
          <a:bodyPr vert="horz" anchor="ctr">
            <a:normAutofit/>
          </a:bodyPr>
          <a:lstStyle/>
          <a:p>
            <a:r>
              <a:rPr lang="ru-RU" smtClean="0"/>
              <a:t>Образец заголовка</a:t>
            </a:r>
            <a:endParaRPr lang="en-US"/>
          </a:p>
        </p:txBody>
      </p:sp>
      <p:sp>
        <p:nvSpPr>
          <p:cNvPr id="9" name="Прямая соединительная линия 8"/>
          <p:cNvSpPr>
            <a:spLocks noChangeShapeType="1"/>
          </p:cNvSpPr>
          <p:nvPr/>
        </p:nvSpPr>
        <p:spPr bwMode="auto">
          <a:xfrm>
            <a:off x="685800" y="1050899"/>
            <a:ext cx="1150620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a:lstStyle/>
          <a:p>
            <a:pPr fontAlgn="auto">
              <a:spcBef>
                <a:spcPts val="0"/>
              </a:spcBef>
              <a:spcAft>
                <a:spcPts val="0"/>
              </a:spcAft>
              <a:defRPr/>
            </a:pPr>
            <a:endParaRPr lang="en-US" sz="1800">
              <a:latin typeface="+mn-lt"/>
            </a:endParaRPr>
          </a:p>
        </p:txBody>
      </p:sp>
      <p:sp>
        <p:nvSpPr>
          <p:cNvPr id="12" name="Прямая соединительная линия 11"/>
          <p:cNvSpPr>
            <a:spLocks noChangeShapeType="1"/>
          </p:cNvSpPr>
          <p:nvPr/>
        </p:nvSpPr>
        <p:spPr bwMode="auto">
          <a:xfrm>
            <a:off x="685800" y="1057987"/>
            <a:ext cx="1150620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a:lstStyle/>
          <a:p>
            <a:pPr fontAlgn="auto">
              <a:spcBef>
                <a:spcPts val="0"/>
              </a:spcBef>
              <a:spcAft>
                <a:spcPts val="0"/>
              </a:spcAft>
              <a:defRPr/>
            </a:pPr>
            <a:endParaRPr lang="en-US" sz="1800">
              <a:latin typeface="+mn-lt"/>
            </a:endParaRPr>
          </a:p>
        </p:txBody>
      </p:sp>
    </p:spTree>
    <p:extLst>
      <p:ext uri="{BB962C8B-B14F-4D97-AF65-F5344CB8AC3E}">
        <p14:creationId xmlns:p14="http://schemas.microsoft.com/office/powerpoint/2010/main" xmlns="" val="406089563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fontAlgn="base" hangingPunct="1">
        <a:spcBef>
          <a:spcPct val="0"/>
        </a:spcBef>
        <a:spcAft>
          <a:spcPct val="0"/>
        </a:spcAft>
        <a:defRPr sz="3600" kern="1200" cap="all">
          <a:solidFill>
            <a:schemeClr val="tx2"/>
          </a:solidFill>
          <a:effectLst>
            <a:reflection blurRad="12700" stA="48000" endA="300" endPos="55000" dir="5400000" sy="-90000" algn="bl" rotWithShape="0"/>
          </a:effectLst>
          <a:latin typeface="+mj-lt"/>
          <a:ea typeface="+mj-ea"/>
          <a:cs typeface="+mj-cs"/>
        </a:defRPr>
      </a:lvl1pPr>
      <a:lvl2pPr algn="l" rtl="0" eaLnBrk="1" fontAlgn="base" hangingPunct="1">
        <a:spcBef>
          <a:spcPct val="0"/>
        </a:spcBef>
        <a:spcAft>
          <a:spcPct val="0"/>
        </a:spcAft>
        <a:defRPr sz="3600">
          <a:solidFill>
            <a:schemeClr val="tx2"/>
          </a:solidFill>
          <a:latin typeface="Franklin Gothic Medium" pitchFamily="34" charset="0"/>
        </a:defRPr>
      </a:lvl2pPr>
      <a:lvl3pPr algn="l" rtl="0" eaLnBrk="1" fontAlgn="base" hangingPunct="1">
        <a:spcBef>
          <a:spcPct val="0"/>
        </a:spcBef>
        <a:spcAft>
          <a:spcPct val="0"/>
        </a:spcAft>
        <a:defRPr sz="3600">
          <a:solidFill>
            <a:schemeClr val="tx2"/>
          </a:solidFill>
          <a:latin typeface="Franklin Gothic Medium" pitchFamily="34" charset="0"/>
        </a:defRPr>
      </a:lvl3pPr>
      <a:lvl4pPr algn="l" rtl="0" eaLnBrk="1" fontAlgn="base" hangingPunct="1">
        <a:spcBef>
          <a:spcPct val="0"/>
        </a:spcBef>
        <a:spcAft>
          <a:spcPct val="0"/>
        </a:spcAft>
        <a:defRPr sz="3600">
          <a:solidFill>
            <a:schemeClr val="tx2"/>
          </a:solidFill>
          <a:latin typeface="Franklin Gothic Medium" pitchFamily="34" charset="0"/>
        </a:defRPr>
      </a:lvl4pPr>
      <a:lvl5pPr algn="l" rtl="0" eaLnBrk="1" fontAlgn="base" hangingPunct="1">
        <a:spcBef>
          <a:spcPct val="0"/>
        </a:spcBef>
        <a:spcAft>
          <a:spcPct val="0"/>
        </a:spcAft>
        <a:defRPr sz="3600">
          <a:solidFill>
            <a:schemeClr val="tx2"/>
          </a:solidFill>
          <a:latin typeface="Franklin Gothic Medium" pitchFamily="34" charset="0"/>
        </a:defRPr>
      </a:lvl5pPr>
      <a:lvl6pPr marL="457200" algn="l" rtl="0" eaLnBrk="1" fontAlgn="base" hangingPunct="1">
        <a:spcBef>
          <a:spcPct val="0"/>
        </a:spcBef>
        <a:spcAft>
          <a:spcPct val="0"/>
        </a:spcAft>
        <a:defRPr sz="3600">
          <a:solidFill>
            <a:schemeClr val="tx2"/>
          </a:solidFill>
          <a:latin typeface="Franklin Gothic Medium" pitchFamily="34" charset="0"/>
        </a:defRPr>
      </a:lvl6pPr>
      <a:lvl7pPr marL="914400" algn="l" rtl="0" eaLnBrk="1" fontAlgn="base" hangingPunct="1">
        <a:spcBef>
          <a:spcPct val="0"/>
        </a:spcBef>
        <a:spcAft>
          <a:spcPct val="0"/>
        </a:spcAft>
        <a:defRPr sz="3600">
          <a:solidFill>
            <a:schemeClr val="tx2"/>
          </a:solidFill>
          <a:latin typeface="Franklin Gothic Medium" pitchFamily="34" charset="0"/>
        </a:defRPr>
      </a:lvl7pPr>
      <a:lvl8pPr marL="1371600" algn="l" rtl="0" eaLnBrk="1" fontAlgn="base" hangingPunct="1">
        <a:spcBef>
          <a:spcPct val="0"/>
        </a:spcBef>
        <a:spcAft>
          <a:spcPct val="0"/>
        </a:spcAft>
        <a:defRPr sz="3600">
          <a:solidFill>
            <a:schemeClr val="tx2"/>
          </a:solidFill>
          <a:latin typeface="Franklin Gothic Medium" pitchFamily="34" charset="0"/>
        </a:defRPr>
      </a:lvl8pPr>
      <a:lvl9pPr marL="1828800" algn="l" rtl="0" eaLnBrk="1" fontAlgn="base" hangingPunct="1">
        <a:spcBef>
          <a:spcPct val="0"/>
        </a:spcBef>
        <a:spcAft>
          <a:spcPct val="0"/>
        </a:spcAft>
        <a:defRPr sz="3600">
          <a:solidFill>
            <a:schemeClr val="tx2"/>
          </a:solidFill>
          <a:latin typeface="Franklin Gothic Medium" pitchFamily="34" charset="0"/>
        </a:defRPr>
      </a:lvl9pPr>
    </p:titleStyle>
    <p:bodyStyle>
      <a:lvl1pPr marL="342900" indent="-342900" algn="l" rtl="0" eaLnBrk="1" fontAlgn="base" hangingPunct="1">
        <a:spcBef>
          <a:spcPct val="20000"/>
        </a:spcBef>
        <a:spcAft>
          <a:spcPct val="0"/>
        </a:spcAft>
        <a:buClr>
          <a:schemeClr val="accent1"/>
        </a:buClr>
        <a:buSzPct val="70000"/>
        <a:buFont typeface="Wingdings 2" panose="05020102010507070707" pitchFamily="18" charset="2"/>
        <a:buChar char=""/>
        <a:defRPr sz="3200" kern="1200">
          <a:solidFill>
            <a:schemeClr val="tx2"/>
          </a:solidFill>
          <a:latin typeface="+mn-lt"/>
          <a:ea typeface="+mn-ea"/>
          <a:cs typeface="+mn-cs"/>
        </a:defRPr>
      </a:lvl1pPr>
      <a:lvl2pPr marL="742950" indent="-285750" algn="l" rtl="0" eaLnBrk="1" fontAlgn="base" hangingPunct="1">
        <a:spcBef>
          <a:spcPct val="20000"/>
        </a:spcBef>
        <a:spcAft>
          <a:spcPct val="0"/>
        </a:spcAft>
        <a:buClr>
          <a:schemeClr val="accent1"/>
        </a:buClr>
        <a:buSzPct val="70000"/>
        <a:buFont typeface="Wingdings 2" panose="05020102010507070707" pitchFamily="18" charset="2"/>
        <a:buChar char=""/>
        <a:defRPr sz="2800" kern="1200">
          <a:solidFill>
            <a:schemeClr val="tx2"/>
          </a:solidFill>
          <a:latin typeface="+mn-lt"/>
          <a:ea typeface="+mn-ea"/>
          <a:cs typeface="+mn-cs"/>
        </a:defRPr>
      </a:lvl2pPr>
      <a:lvl3pPr marL="1143000" indent="-228600" algn="l" rtl="0" eaLnBrk="1" fontAlgn="base" hangingPunct="1">
        <a:spcBef>
          <a:spcPct val="20000"/>
        </a:spcBef>
        <a:spcAft>
          <a:spcPct val="0"/>
        </a:spcAft>
        <a:buClr>
          <a:schemeClr val="accent1"/>
        </a:buClr>
        <a:buSzPct val="70000"/>
        <a:buFont typeface="Wingdings 2" panose="05020102010507070707" pitchFamily="18" charset="2"/>
        <a:buChar char=""/>
        <a:defRPr sz="2400" kern="1200">
          <a:solidFill>
            <a:schemeClr val="tx2"/>
          </a:solidFill>
          <a:latin typeface="+mn-lt"/>
          <a:ea typeface="+mn-ea"/>
          <a:cs typeface="+mn-cs"/>
        </a:defRPr>
      </a:lvl3pPr>
      <a:lvl4pPr marL="1600200" indent="-228600" algn="l" rtl="0" eaLnBrk="1" fontAlgn="base" hangingPunct="1">
        <a:spcBef>
          <a:spcPct val="20000"/>
        </a:spcBef>
        <a:spcAft>
          <a:spcPct val="0"/>
        </a:spcAft>
        <a:buClr>
          <a:schemeClr val="accent1"/>
        </a:buClr>
        <a:buSzPct val="70000"/>
        <a:buFont typeface="Wingdings 2" panose="05020102010507070707" pitchFamily="18" charset="2"/>
        <a:buChar char=""/>
        <a:defRPr sz="2000" kern="1200">
          <a:solidFill>
            <a:schemeClr val="tx2"/>
          </a:solidFill>
          <a:latin typeface="+mn-lt"/>
          <a:ea typeface="+mn-ea"/>
          <a:cs typeface="+mn-cs"/>
        </a:defRPr>
      </a:lvl4pPr>
      <a:lvl5pPr marL="2057400" indent="-228600" algn="l" rtl="0" eaLnBrk="1" fontAlgn="base" hangingPunct="1">
        <a:spcBef>
          <a:spcPct val="20000"/>
        </a:spcBef>
        <a:spcAft>
          <a:spcPct val="0"/>
        </a:spcAft>
        <a:buClr>
          <a:schemeClr val="accent1"/>
        </a:buClr>
        <a:buSzPct val="60000"/>
        <a:buFont typeface="Wingdings 2" panose="05020102010507070707" pitchFamily="18" charset="2"/>
        <a:buChar char=""/>
        <a:defRPr kern="1200">
          <a:solidFill>
            <a:schemeClr val="tx2"/>
          </a:solidFill>
          <a:latin typeface="+mn-lt"/>
          <a:ea typeface="+mn-ea"/>
          <a:cs typeface="+mn-cs"/>
        </a:defRPr>
      </a:lvl5pPr>
      <a:lvl6pPr marL="25146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6pPr>
      <a:lvl7pPr marL="2971800" indent="-228600" algn="l" rtl="0" eaLnBrk="1" latinLnBrk="0" hangingPunct="1">
        <a:spcBef>
          <a:spcPct val="20000"/>
        </a:spcBef>
        <a:buClr>
          <a:schemeClr val="accent1"/>
        </a:buClr>
        <a:buSzPct val="60000"/>
        <a:buFont typeface="Wingdings 2"/>
        <a:buChar char=""/>
        <a:defRPr kumimoji="0" sz="1600" kern="1200">
          <a:solidFill>
            <a:schemeClr val="tx2"/>
          </a:solidFill>
          <a:latin typeface="+mn-lt"/>
          <a:ea typeface="+mn-ea"/>
          <a:cs typeface="+mn-cs"/>
        </a:defRPr>
      </a:lvl7pPr>
      <a:lvl8pPr marL="3429000" indent="-228600" algn="l" rtl="0" eaLnBrk="1" latinLnBrk="0" hangingPunct="1">
        <a:spcBef>
          <a:spcPct val="20000"/>
        </a:spcBef>
        <a:buClr>
          <a:schemeClr val="accent1"/>
        </a:buClr>
        <a:buSzPct val="60000"/>
        <a:buFont typeface="Wingdings 2"/>
        <a:buChar char=""/>
        <a:defRPr kumimoji="0" sz="1600" kern="1200" baseline="0">
          <a:solidFill>
            <a:schemeClr val="tx2"/>
          </a:solidFill>
          <a:latin typeface="+mn-lt"/>
          <a:ea typeface="+mn-ea"/>
          <a:cs typeface="+mn-cs"/>
        </a:defRPr>
      </a:lvl8pPr>
      <a:lvl9pPr marL="3886200" indent="-228600" algn="l" rtl="0" eaLnBrk="1" latinLnBrk="0" hangingPunct="1">
        <a:spcBef>
          <a:spcPct val="20000"/>
        </a:spcBef>
        <a:buClr>
          <a:schemeClr val="accent1"/>
        </a:buClr>
        <a:buSzPct val="60000"/>
        <a:buFont typeface="Wingdings 2"/>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508000" y="376947"/>
            <a:ext cx="11277600" cy="1222375"/>
          </a:xfrm>
        </p:spPr>
        <p:txBody>
          <a:bodyPr>
            <a:normAutofit/>
          </a:bodyPr>
          <a:lstStyle/>
          <a:p>
            <a:pPr algn="just"/>
            <a:r>
              <a:rPr lang="ru-RU" b="1" dirty="0">
                <a:solidFill>
                  <a:srgbClr val="7030A0"/>
                </a:solidFill>
                <a:ea typeface="+mn-ea"/>
                <a:cs typeface="+mn-cs"/>
              </a:rPr>
              <a:t>Тема</a:t>
            </a:r>
            <a:r>
              <a:rPr lang="ru-RU" b="1" dirty="0" smtClean="0">
                <a:solidFill>
                  <a:srgbClr val="7030A0"/>
                </a:solidFill>
                <a:ea typeface="+mn-ea"/>
                <a:cs typeface="+mn-cs"/>
              </a:rPr>
              <a:t>: «</a:t>
            </a:r>
            <a:r>
              <a:rPr lang="ru-RU" b="1" dirty="0">
                <a:solidFill>
                  <a:srgbClr val="7030A0"/>
                </a:solidFill>
                <a:ea typeface="+mn-ea"/>
                <a:cs typeface="+mn-cs"/>
              </a:rPr>
              <a:t>Становление и развитие государственно-частного партнерства в России»</a:t>
            </a:r>
            <a:endParaRPr lang="ru-RU" dirty="0"/>
          </a:p>
        </p:txBody>
      </p:sp>
      <p:sp>
        <p:nvSpPr>
          <p:cNvPr id="3" name="Подзаголовок 2"/>
          <p:cNvSpPr>
            <a:spLocks noGrp="1"/>
          </p:cNvSpPr>
          <p:nvPr>
            <p:ph type="subTitle" idx="1"/>
          </p:nvPr>
        </p:nvSpPr>
        <p:spPr>
          <a:xfrm>
            <a:off x="166806" y="1650500"/>
            <a:ext cx="11618794" cy="4886777"/>
          </a:xfrm>
        </p:spPr>
        <p:txBody>
          <a:bodyPr/>
          <a:lstStyle/>
          <a:p>
            <a:r>
              <a:rPr lang="ru-RU" sz="3200" b="1" dirty="0"/>
              <a:t>1. Исторический опыт развития ГЧП в России</a:t>
            </a:r>
          </a:p>
          <a:p>
            <a:r>
              <a:rPr lang="ru-RU" sz="3200" b="1" dirty="0"/>
              <a:t>2. Развитие ГЧП в современной России</a:t>
            </a:r>
          </a:p>
          <a:p>
            <a:r>
              <a:rPr lang="ru-RU" sz="3200" b="1" dirty="0"/>
              <a:t>3. Роль инвестиционного фонда в развитии ГЧП в России</a:t>
            </a:r>
          </a:p>
          <a:p>
            <a:r>
              <a:rPr lang="ru-RU" sz="3200" b="1" dirty="0"/>
              <a:t>4. Роль особых экономических зон в развитии ГЧП</a:t>
            </a:r>
          </a:p>
          <a:p>
            <a:r>
              <a:rPr lang="ru-RU" sz="3200" b="1" dirty="0"/>
              <a:t>5. Концессии российских компаний за рубежом</a:t>
            </a:r>
          </a:p>
          <a:p>
            <a:r>
              <a:rPr lang="ru-RU" sz="3200" b="1" dirty="0"/>
              <a:t>6. Роль ГЧП в региональном и местном развитии в РФ</a:t>
            </a:r>
          </a:p>
          <a:p>
            <a:endParaRPr lang="ru-RU" dirty="0"/>
          </a:p>
        </p:txBody>
      </p:sp>
    </p:spTree>
    <p:extLst>
      <p:ext uri="{BB962C8B-B14F-4D97-AF65-F5344CB8AC3E}">
        <p14:creationId xmlns:p14="http://schemas.microsoft.com/office/powerpoint/2010/main" xmlns="" val="299767310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одзаголовок 2"/>
          <p:cNvSpPr>
            <a:spLocks noGrp="1"/>
          </p:cNvSpPr>
          <p:nvPr>
            <p:ph type="subTitle" idx="1"/>
          </p:nvPr>
        </p:nvSpPr>
        <p:spPr>
          <a:xfrm>
            <a:off x="0" y="4367284"/>
            <a:ext cx="12192000" cy="2756846"/>
          </a:xfrm>
        </p:spPr>
        <p:txBody>
          <a:bodyPr/>
          <a:lstStyle/>
          <a:p>
            <a:r>
              <a:rPr lang="ru-RU" dirty="0"/>
              <a:t>Однако на деле будущее железнодорожных концессий оказалось не столь блестящим. В начале 1880-х гг. правительство с учетом реалий хозяйственной деятельности (казнокрадство, коррупция чиновников и концессионеров) и общественного мнения меняет свои приоритеты в железнодорожной политике: отказывается от концессионной </a:t>
            </a:r>
            <a:r>
              <a:rPr lang="ru-RU" dirty="0" err="1"/>
              <a:t>частнохозяйственной</a:t>
            </a:r>
            <a:r>
              <a:rPr lang="ru-RU" dirty="0"/>
              <a:t> системы и постепенно переходит к строительству за счет казны, а также приступает к формированию государственного сектора железных дорог на путях возмездной национализации. </a:t>
            </a:r>
          </a:p>
          <a:p>
            <a:r>
              <a:rPr lang="ru-RU" dirty="0"/>
              <a:t>Это был первый широкомасштабный и достаточно протяженный по времени (20 лет) опыт введения в хозяйственную практику страны концессионных форм, причем в новой, бурно развивающейся отрасли. В то же время широкое использование концессий не сопровождалось созданием адекватной правовой и институциональной базы регулирования и контроля. По существу, железнодорожные общества была отпущены государством в самостоятельное плавание в надежде на рыночные саморегулирующие силы. В процессе интенсивной эксплуатации железные дороги быстро изнашивалась, а концессионеры не были заинтересованы в проведении модернизации, поскольку для этого требовались крупные капиталовложения, что неизбежно отражалось бы на прибыли.</a:t>
            </a:r>
          </a:p>
          <a:p>
            <a:endParaRPr lang="ru-RU" dirty="0"/>
          </a:p>
        </p:txBody>
      </p:sp>
    </p:spTree>
    <p:extLst>
      <p:ext uri="{BB962C8B-B14F-4D97-AF65-F5344CB8AC3E}">
        <p14:creationId xmlns:p14="http://schemas.microsoft.com/office/powerpoint/2010/main" xmlns="" val="2001612081"/>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flipV="1">
            <a:off x="406400" y="404664"/>
            <a:ext cx="11582400" cy="52536"/>
          </a:xfrm>
        </p:spPr>
        <p:txBody>
          <a:bodyPr>
            <a:normAutofit fontScale="90000"/>
          </a:bodyPr>
          <a:lstStyle/>
          <a:p>
            <a:pPr algn="ctr">
              <a:defRPr/>
            </a:pPr>
            <a:r>
              <a:rPr lang="ru-RU" dirty="0" smtClean="0"/>
              <a:t/>
            </a:r>
            <a:br>
              <a:rPr lang="ru-RU" dirty="0" smtClean="0"/>
            </a:br>
            <a:endParaRPr lang="ru-RU" dirty="0"/>
          </a:p>
        </p:txBody>
      </p:sp>
      <p:sp>
        <p:nvSpPr>
          <p:cNvPr id="14339" name="Содержимое 2"/>
          <p:cNvSpPr>
            <a:spLocks noGrp="1"/>
          </p:cNvSpPr>
          <p:nvPr>
            <p:ph idx="1"/>
          </p:nvPr>
        </p:nvSpPr>
        <p:spPr>
          <a:xfrm>
            <a:off x="406400" y="-242888"/>
            <a:ext cx="11582400" cy="7100888"/>
          </a:xfrm>
        </p:spPr>
        <p:txBody>
          <a:bodyPr>
            <a:normAutofit/>
          </a:bodyPr>
          <a:lstStyle/>
          <a:p>
            <a:pPr>
              <a:buFont typeface="Wingdings 2" pitchFamily="18" charset="2"/>
              <a:buNone/>
              <a:defRPr/>
            </a:pPr>
            <a:r>
              <a:rPr lang="ru-RU" dirty="0" smtClean="0"/>
              <a:t>     </a:t>
            </a:r>
          </a:p>
          <a:p>
            <a:pPr marL="0" indent="342900" algn="just">
              <a:lnSpc>
                <a:spcPct val="120000"/>
              </a:lnSpc>
              <a:spcBef>
                <a:spcPts val="0"/>
              </a:spcBef>
              <a:buFont typeface="Wingdings 2" pitchFamily="18" charset="2"/>
              <a:buNone/>
              <a:defRPr/>
            </a:pPr>
            <a:r>
              <a:rPr lang="ru-RU" b="1" spc="-150" dirty="0"/>
              <a:t>В рамках разработки стратегии развития региона </a:t>
            </a:r>
            <a:r>
              <a:rPr lang="ru-RU" b="1" spc="-300" dirty="0"/>
              <a:t>формируется портфель стратегических </a:t>
            </a:r>
            <a:r>
              <a:rPr lang="ru-RU" b="1" spc="-150" dirty="0"/>
              <a:t>инвестиционных проектов. РЦГЧП надлежит оценивать содержание этого портфеля с целью определения проектов, находящихся в сфере </a:t>
            </a:r>
            <a:r>
              <a:rPr lang="ru-RU" b="1" dirty="0"/>
              <a:t>ответственности ОГМУ. Необходимо </a:t>
            </a:r>
            <a:r>
              <a:rPr lang="ru-RU" b="1" spc="-150" dirty="0"/>
              <a:t>проанализировать целесообразность исполнения каждого из таких проектов на условиях бюджетного финансирования или с использованием ГЧП </a:t>
            </a:r>
            <a:r>
              <a:rPr lang="ru-RU" b="1" dirty="0"/>
              <a:t>(бюджетная эффективность), установить </a:t>
            </a:r>
            <a:r>
              <a:rPr lang="ru-RU" b="1" spc="-150" dirty="0"/>
              <a:t>последовательность их реализации. </a:t>
            </a:r>
          </a:p>
        </p:txBody>
      </p:sp>
      <p:sp>
        <p:nvSpPr>
          <p:cNvPr id="67588" name="Номер слайда 3"/>
          <p:cNvSpPr>
            <a:spLocks noGrp="1"/>
          </p:cNvSpPr>
          <p:nvPr>
            <p:ph type="sldNum" sz="quarter" idx="12"/>
          </p:nvPr>
        </p:nvSpPr>
        <p:spPr bwMode="auto">
          <a:noFill/>
          <a:ln>
            <a:miter lim="800000"/>
            <a:headEnd/>
            <a:tailEnd/>
          </a:ln>
        </p:spPr>
        <p:txBody>
          <a:bodyPr/>
          <a:lstStyle/>
          <a:p>
            <a:fld id="{823A8619-9161-45C9-8C03-35EB275488FB}" type="slidenum">
              <a:rPr lang="ru-RU" altLang="ru-RU"/>
              <a:pPr/>
              <a:t>100</a:t>
            </a:fld>
            <a:endParaRPr lang="ru-RU" altLang="ru-RU"/>
          </a:p>
        </p:txBody>
      </p:sp>
    </p:spTree>
  </p:cSld>
  <p:clrMapOvr>
    <a:masterClrMapping/>
  </p:clrMapOvr>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flipV="1">
            <a:off x="406400" y="404664"/>
            <a:ext cx="11582400" cy="52536"/>
          </a:xfrm>
        </p:spPr>
        <p:txBody>
          <a:bodyPr>
            <a:normAutofit fontScale="90000"/>
          </a:bodyPr>
          <a:lstStyle/>
          <a:p>
            <a:pPr algn="ctr">
              <a:defRPr/>
            </a:pPr>
            <a:r>
              <a:rPr lang="ru-RU" dirty="0" smtClean="0"/>
              <a:t/>
            </a:r>
            <a:br>
              <a:rPr lang="ru-RU" dirty="0" smtClean="0"/>
            </a:br>
            <a:endParaRPr lang="ru-RU" dirty="0"/>
          </a:p>
        </p:txBody>
      </p:sp>
      <p:sp>
        <p:nvSpPr>
          <p:cNvPr id="14339" name="Содержимое 2"/>
          <p:cNvSpPr>
            <a:spLocks noGrp="1"/>
          </p:cNvSpPr>
          <p:nvPr>
            <p:ph idx="1"/>
          </p:nvPr>
        </p:nvSpPr>
        <p:spPr>
          <a:xfrm>
            <a:off x="406400" y="-242888"/>
            <a:ext cx="11582400" cy="7100888"/>
          </a:xfrm>
        </p:spPr>
        <p:txBody>
          <a:bodyPr>
            <a:normAutofit lnSpcReduction="10000"/>
          </a:bodyPr>
          <a:lstStyle/>
          <a:p>
            <a:pPr>
              <a:buFont typeface="Wingdings 2" pitchFamily="18" charset="2"/>
              <a:buNone/>
              <a:defRPr/>
            </a:pPr>
            <a:r>
              <a:rPr lang="ru-RU" dirty="0" smtClean="0"/>
              <a:t>     </a:t>
            </a:r>
          </a:p>
          <a:p>
            <a:pPr marL="0" indent="342900" algn="just">
              <a:lnSpc>
                <a:spcPct val="120000"/>
              </a:lnSpc>
              <a:spcBef>
                <a:spcPts val="0"/>
              </a:spcBef>
              <a:buFont typeface="Wingdings 2" pitchFamily="18" charset="2"/>
              <a:buNone/>
              <a:defRPr/>
            </a:pPr>
            <a:r>
              <a:rPr lang="ru-RU" b="1" spc="-150" dirty="0"/>
              <a:t>Для проектов, реализуемых на условиях ГЧП, определяются цели, объемы необходимых ресурсов, выбираются приемлемая юридическая модель ГЧП, процедура дальнейшей организации и методы обеспечения обязательств ОГМУ по отношению к проекту (регулирование, имущественное и бюджетное обеспечение, иные обязательства). В </a:t>
            </a:r>
            <a:r>
              <a:rPr lang="ru-RU" b="1" spc="-300" dirty="0"/>
              <a:t>рамках последующей деятельности </a:t>
            </a:r>
            <a:r>
              <a:rPr lang="ru-RU" b="1" spc="-150" dirty="0"/>
              <a:t>уполномоченного органа решаются задачи по организации проекта ГЧП.</a:t>
            </a:r>
          </a:p>
          <a:p>
            <a:pPr marL="0" indent="342900" algn="just">
              <a:lnSpc>
                <a:spcPct val="120000"/>
              </a:lnSpc>
              <a:spcBef>
                <a:spcPts val="0"/>
              </a:spcBef>
              <a:buFont typeface="Wingdings 2" pitchFamily="18" charset="2"/>
              <a:buNone/>
              <a:defRPr/>
            </a:pPr>
            <a:r>
              <a:rPr lang="ru-RU" b="1" spc="-150" dirty="0"/>
              <a:t>РЦГЧП должен быть наделен компетенцией, достаточной для решения стоящих перед ним задач.</a:t>
            </a:r>
          </a:p>
        </p:txBody>
      </p:sp>
      <p:sp>
        <p:nvSpPr>
          <p:cNvPr id="68612" name="Номер слайда 3"/>
          <p:cNvSpPr>
            <a:spLocks noGrp="1"/>
          </p:cNvSpPr>
          <p:nvPr>
            <p:ph type="sldNum" sz="quarter" idx="12"/>
          </p:nvPr>
        </p:nvSpPr>
        <p:spPr bwMode="auto">
          <a:noFill/>
          <a:ln>
            <a:miter lim="800000"/>
            <a:headEnd/>
            <a:tailEnd/>
          </a:ln>
        </p:spPr>
        <p:txBody>
          <a:bodyPr/>
          <a:lstStyle/>
          <a:p>
            <a:fld id="{70637B9D-57D7-4EDE-83BE-CF72234DE66C}" type="slidenum">
              <a:rPr lang="ru-RU" altLang="ru-RU"/>
              <a:pPr/>
              <a:t>101</a:t>
            </a:fld>
            <a:endParaRPr lang="ru-RU" altLang="ru-RU"/>
          </a:p>
        </p:txBody>
      </p:sp>
    </p:spTree>
  </p:cSld>
  <p:clrMapOvr>
    <a:masterClrMapping/>
  </p:clrMapOvr>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flipV="1">
            <a:off x="406400" y="404664"/>
            <a:ext cx="11582400" cy="52536"/>
          </a:xfrm>
        </p:spPr>
        <p:txBody>
          <a:bodyPr>
            <a:normAutofit fontScale="90000"/>
          </a:bodyPr>
          <a:lstStyle/>
          <a:p>
            <a:pPr algn="ctr">
              <a:defRPr/>
            </a:pPr>
            <a:r>
              <a:rPr lang="ru-RU" dirty="0" smtClean="0"/>
              <a:t/>
            </a:r>
            <a:br>
              <a:rPr lang="ru-RU" dirty="0" smtClean="0"/>
            </a:br>
            <a:endParaRPr lang="ru-RU" dirty="0"/>
          </a:p>
        </p:txBody>
      </p:sp>
      <p:sp>
        <p:nvSpPr>
          <p:cNvPr id="14339" name="Содержимое 2"/>
          <p:cNvSpPr>
            <a:spLocks noGrp="1"/>
          </p:cNvSpPr>
          <p:nvPr>
            <p:ph idx="1"/>
          </p:nvPr>
        </p:nvSpPr>
        <p:spPr>
          <a:xfrm>
            <a:off x="406400" y="-242888"/>
            <a:ext cx="11582400" cy="7100888"/>
          </a:xfrm>
        </p:spPr>
        <p:txBody>
          <a:bodyPr>
            <a:normAutofit fontScale="85000" lnSpcReduction="10000"/>
          </a:bodyPr>
          <a:lstStyle/>
          <a:p>
            <a:pPr>
              <a:buFont typeface="Wingdings 2" pitchFamily="18" charset="2"/>
              <a:buNone/>
              <a:defRPr/>
            </a:pPr>
            <a:r>
              <a:rPr lang="ru-RU" dirty="0" smtClean="0"/>
              <a:t>     </a:t>
            </a:r>
          </a:p>
          <a:p>
            <a:pPr marL="0" indent="342900" algn="ctr">
              <a:lnSpc>
                <a:spcPct val="120000"/>
              </a:lnSpc>
              <a:spcBef>
                <a:spcPts val="0"/>
              </a:spcBef>
              <a:buFont typeface="Wingdings 2" pitchFamily="18" charset="2"/>
              <a:buNone/>
              <a:defRPr/>
            </a:pPr>
            <a:r>
              <a:rPr lang="ru-RU" sz="3300" b="1" spc="-150" dirty="0">
                <a:solidFill>
                  <a:srgbClr val="FF0000"/>
                </a:solidFill>
              </a:rPr>
              <a:t>Организация деятельности региональных (муниципальных) органов власти по использованию инструментов ГЧП для территориального и городского развития</a:t>
            </a:r>
          </a:p>
          <a:p>
            <a:pPr marL="0" indent="342900" algn="just">
              <a:lnSpc>
                <a:spcPct val="120000"/>
              </a:lnSpc>
              <a:spcBef>
                <a:spcPts val="0"/>
              </a:spcBef>
              <a:buFont typeface="Wingdings 2" pitchFamily="18" charset="2"/>
              <a:buNone/>
              <a:defRPr/>
            </a:pPr>
            <a:r>
              <a:rPr lang="ru-RU" sz="3300" b="1" spc="-150" dirty="0"/>
              <a:t>На стадии формирования портфеля стратегических инвестиционных проектов регионального значения ОГМУ должны выступать в качестве инициатора этой деятельности: осуществлять анализ поступающих предложений с целью определения проектов по объектам, на которые распространяется сфера ответственности ОГМУ, включая анализ целесообразности исполнения проектов на условиях бюджетного финансирования или с использованием ГЧП </a:t>
            </a:r>
            <a:r>
              <a:rPr lang="ru-RU" sz="3300" b="1" spc="-300" dirty="0"/>
              <a:t>(бюджетная эффективность); устанавливать </a:t>
            </a:r>
            <a:r>
              <a:rPr lang="ru-RU" sz="3300" b="1" spc="-150" dirty="0"/>
              <a:t>последовательность их реализации (программа ГЧП) . </a:t>
            </a:r>
          </a:p>
        </p:txBody>
      </p:sp>
      <p:sp>
        <p:nvSpPr>
          <p:cNvPr id="69636" name="Номер слайда 3"/>
          <p:cNvSpPr>
            <a:spLocks noGrp="1"/>
          </p:cNvSpPr>
          <p:nvPr>
            <p:ph type="sldNum" sz="quarter" idx="12"/>
          </p:nvPr>
        </p:nvSpPr>
        <p:spPr bwMode="auto">
          <a:noFill/>
          <a:ln>
            <a:miter lim="800000"/>
            <a:headEnd/>
            <a:tailEnd/>
          </a:ln>
        </p:spPr>
        <p:txBody>
          <a:bodyPr/>
          <a:lstStyle/>
          <a:p>
            <a:fld id="{92F3C745-B774-42DE-880D-1D9071C543BB}" type="slidenum">
              <a:rPr lang="ru-RU" altLang="ru-RU"/>
              <a:pPr/>
              <a:t>102</a:t>
            </a:fld>
            <a:endParaRPr lang="ru-RU" altLang="ru-RU"/>
          </a:p>
        </p:txBody>
      </p:sp>
    </p:spTree>
  </p:cSld>
  <p:clrMapOvr>
    <a:masterClrMapping/>
  </p:clrMapOvr>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flipV="1">
            <a:off x="406400" y="404664"/>
            <a:ext cx="11582400" cy="52536"/>
          </a:xfrm>
        </p:spPr>
        <p:txBody>
          <a:bodyPr>
            <a:normAutofit fontScale="90000"/>
          </a:bodyPr>
          <a:lstStyle/>
          <a:p>
            <a:pPr algn="ctr">
              <a:defRPr/>
            </a:pPr>
            <a:r>
              <a:rPr lang="ru-RU" dirty="0" smtClean="0"/>
              <a:t/>
            </a:r>
            <a:br>
              <a:rPr lang="ru-RU" dirty="0" smtClean="0"/>
            </a:br>
            <a:endParaRPr lang="ru-RU" dirty="0"/>
          </a:p>
        </p:txBody>
      </p:sp>
      <p:sp>
        <p:nvSpPr>
          <p:cNvPr id="14339" name="Содержимое 2"/>
          <p:cNvSpPr>
            <a:spLocks noGrp="1"/>
          </p:cNvSpPr>
          <p:nvPr>
            <p:ph idx="1"/>
          </p:nvPr>
        </p:nvSpPr>
        <p:spPr>
          <a:xfrm>
            <a:off x="406400" y="-242888"/>
            <a:ext cx="11582400" cy="7100888"/>
          </a:xfrm>
        </p:spPr>
        <p:txBody>
          <a:bodyPr>
            <a:normAutofit/>
          </a:bodyPr>
          <a:lstStyle/>
          <a:p>
            <a:pPr>
              <a:buFont typeface="Wingdings 2" pitchFamily="18" charset="2"/>
              <a:buNone/>
              <a:defRPr/>
            </a:pPr>
            <a:r>
              <a:rPr lang="ru-RU" dirty="0" smtClean="0"/>
              <a:t>     </a:t>
            </a:r>
          </a:p>
          <a:p>
            <a:pPr marL="0" indent="342900" algn="just">
              <a:lnSpc>
                <a:spcPct val="120000"/>
              </a:lnSpc>
              <a:spcBef>
                <a:spcPts val="0"/>
              </a:spcBef>
              <a:buFont typeface="Wingdings 2" pitchFamily="18" charset="2"/>
              <a:buNone/>
              <a:defRPr/>
            </a:pPr>
            <a:r>
              <a:rPr lang="ru-RU" b="1" spc="-150" dirty="0"/>
              <a:t>Важно проанализировать сравнительный уровень затрат при использовании различных источников финансирования (исключительно бюджетные </a:t>
            </a:r>
            <a:r>
              <a:rPr lang="ru-RU" b="1" spc="-300" dirty="0"/>
              <a:t>средства, частное финансирование, </a:t>
            </a:r>
            <a:r>
              <a:rPr lang="ru-RU" b="1" spc="-150" dirty="0" err="1"/>
              <a:t>софинансирование</a:t>
            </a:r>
            <a:r>
              <a:rPr lang="ru-RU" b="1" spc="-150" dirty="0"/>
              <a:t> в различных пропорциях) и отдачу на вложенный капитал (в международной практике – метод «</a:t>
            </a:r>
            <a:r>
              <a:rPr lang="ru-RU" b="1" spc="-150" dirty="0" err="1"/>
              <a:t>Public</a:t>
            </a:r>
            <a:r>
              <a:rPr lang="ru-RU" b="1" spc="-150" dirty="0"/>
              <a:t> </a:t>
            </a:r>
            <a:r>
              <a:rPr lang="ru-RU" b="1" spc="-150" dirty="0" err="1"/>
              <a:t>Sector</a:t>
            </a:r>
            <a:r>
              <a:rPr lang="ru-RU" b="1" spc="-150" dirty="0"/>
              <a:t> </a:t>
            </a:r>
            <a:r>
              <a:rPr lang="ru-RU" b="1" spc="-150" dirty="0" err="1"/>
              <a:t>Comparator</a:t>
            </a:r>
            <a:r>
              <a:rPr lang="ru-RU" b="1" spc="-150" dirty="0"/>
              <a:t>»).</a:t>
            </a:r>
          </a:p>
        </p:txBody>
      </p:sp>
      <p:sp>
        <p:nvSpPr>
          <p:cNvPr id="70660" name="Номер слайда 3"/>
          <p:cNvSpPr>
            <a:spLocks noGrp="1"/>
          </p:cNvSpPr>
          <p:nvPr>
            <p:ph type="sldNum" sz="quarter" idx="12"/>
          </p:nvPr>
        </p:nvSpPr>
        <p:spPr bwMode="auto">
          <a:noFill/>
          <a:ln>
            <a:miter lim="800000"/>
            <a:headEnd/>
            <a:tailEnd/>
          </a:ln>
        </p:spPr>
        <p:txBody>
          <a:bodyPr/>
          <a:lstStyle/>
          <a:p>
            <a:fld id="{C3107BC7-61D5-4D42-8A71-52972A870419}" type="slidenum">
              <a:rPr lang="ru-RU" altLang="ru-RU"/>
              <a:pPr/>
              <a:t>103</a:t>
            </a:fld>
            <a:endParaRPr lang="ru-RU" altLang="ru-RU"/>
          </a:p>
        </p:txBody>
      </p:sp>
    </p:spTree>
  </p:cSld>
  <p:clrMapOvr>
    <a:masterClrMapping/>
  </p:clrMapOvr>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flipV="1">
            <a:off x="406400" y="404664"/>
            <a:ext cx="11582400" cy="52536"/>
          </a:xfrm>
        </p:spPr>
        <p:txBody>
          <a:bodyPr>
            <a:normAutofit fontScale="90000"/>
          </a:bodyPr>
          <a:lstStyle/>
          <a:p>
            <a:pPr algn="ctr">
              <a:defRPr/>
            </a:pPr>
            <a:r>
              <a:rPr lang="ru-RU" dirty="0" smtClean="0"/>
              <a:t/>
            </a:r>
            <a:br>
              <a:rPr lang="ru-RU" dirty="0" smtClean="0"/>
            </a:br>
            <a:endParaRPr lang="ru-RU" dirty="0"/>
          </a:p>
        </p:txBody>
      </p:sp>
      <p:sp>
        <p:nvSpPr>
          <p:cNvPr id="14339" name="Содержимое 2"/>
          <p:cNvSpPr>
            <a:spLocks noGrp="1"/>
          </p:cNvSpPr>
          <p:nvPr>
            <p:ph idx="1"/>
          </p:nvPr>
        </p:nvSpPr>
        <p:spPr>
          <a:xfrm>
            <a:off x="406400" y="-242888"/>
            <a:ext cx="11582400" cy="7100888"/>
          </a:xfrm>
        </p:spPr>
        <p:txBody>
          <a:bodyPr>
            <a:normAutofit/>
          </a:bodyPr>
          <a:lstStyle/>
          <a:p>
            <a:pPr>
              <a:buFont typeface="Wingdings 2" pitchFamily="18" charset="2"/>
              <a:buNone/>
              <a:defRPr/>
            </a:pPr>
            <a:r>
              <a:rPr lang="ru-RU" dirty="0" smtClean="0"/>
              <a:t>     </a:t>
            </a:r>
          </a:p>
          <a:p>
            <a:pPr marL="0" indent="342900" algn="just">
              <a:lnSpc>
                <a:spcPct val="120000"/>
              </a:lnSpc>
              <a:spcBef>
                <a:spcPts val="0"/>
              </a:spcBef>
              <a:buFont typeface="Wingdings 2" pitchFamily="18" charset="2"/>
              <a:buNone/>
              <a:defRPr/>
            </a:pPr>
            <a:r>
              <a:rPr lang="ru-RU" b="1" spc="-150" dirty="0"/>
              <a:t>Решение о подготовке и реализации выбранных инвестиционных проектов должно быть принято на уровне, достаточном для того, чтобы вовлечь в процесс организации проектов ГЧП те структурные подразделения администраций (правительств) субъектов РФ, к полномочиям которых относится разрешение конкретных вопросов реализации программы ГЧП и отраслевых проектов</a:t>
            </a:r>
            <a:r>
              <a:rPr lang="ru-RU" b="1" spc="-150" dirty="0" smtClean="0"/>
              <a:t>.</a:t>
            </a:r>
            <a:endParaRPr lang="ru-RU" b="1" spc="-150" dirty="0"/>
          </a:p>
        </p:txBody>
      </p:sp>
      <p:sp>
        <p:nvSpPr>
          <p:cNvPr id="71684" name="Номер слайда 3"/>
          <p:cNvSpPr>
            <a:spLocks noGrp="1"/>
          </p:cNvSpPr>
          <p:nvPr>
            <p:ph type="sldNum" sz="quarter" idx="12"/>
          </p:nvPr>
        </p:nvSpPr>
        <p:spPr bwMode="auto">
          <a:noFill/>
          <a:ln>
            <a:miter lim="800000"/>
            <a:headEnd/>
            <a:tailEnd/>
          </a:ln>
        </p:spPr>
        <p:txBody>
          <a:bodyPr/>
          <a:lstStyle/>
          <a:p>
            <a:fld id="{255C5D8E-76D5-4F36-93DD-372DF9979588}" type="slidenum">
              <a:rPr lang="ru-RU" altLang="ru-RU"/>
              <a:pPr/>
              <a:t>104</a:t>
            </a:fld>
            <a:endParaRPr lang="ru-RU" altLang="ru-RU"/>
          </a:p>
        </p:txBody>
      </p:sp>
    </p:spTree>
  </p:cSld>
  <p:clrMapOvr>
    <a:masterClrMapping/>
  </p:clrMapOvr>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flipV="1">
            <a:off x="406400" y="404664"/>
            <a:ext cx="11582400" cy="52536"/>
          </a:xfrm>
        </p:spPr>
        <p:txBody>
          <a:bodyPr>
            <a:normAutofit fontScale="90000"/>
          </a:bodyPr>
          <a:lstStyle/>
          <a:p>
            <a:pPr algn="ctr">
              <a:defRPr/>
            </a:pPr>
            <a:r>
              <a:rPr lang="ru-RU" dirty="0" smtClean="0"/>
              <a:t/>
            </a:r>
            <a:br>
              <a:rPr lang="ru-RU" dirty="0" smtClean="0"/>
            </a:br>
            <a:endParaRPr lang="ru-RU" dirty="0"/>
          </a:p>
        </p:txBody>
      </p:sp>
      <p:sp>
        <p:nvSpPr>
          <p:cNvPr id="14339" name="Содержимое 2"/>
          <p:cNvSpPr>
            <a:spLocks noGrp="1"/>
          </p:cNvSpPr>
          <p:nvPr>
            <p:ph idx="1"/>
          </p:nvPr>
        </p:nvSpPr>
        <p:spPr>
          <a:xfrm>
            <a:off x="406400" y="-242888"/>
            <a:ext cx="11582400" cy="7100888"/>
          </a:xfrm>
        </p:spPr>
        <p:txBody>
          <a:bodyPr>
            <a:normAutofit/>
          </a:bodyPr>
          <a:lstStyle/>
          <a:p>
            <a:pPr>
              <a:buFont typeface="Wingdings 2" pitchFamily="18" charset="2"/>
              <a:buNone/>
              <a:defRPr/>
            </a:pPr>
            <a:r>
              <a:rPr lang="ru-RU" dirty="0" smtClean="0"/>
              <a:t>     </a:t>
            </a:r>
          </a:p>
          <a:p>
            <a:pPr marL="0" indent="342900" algn="just">
              <a:lnSpc>
                <a:spcPct val="120000"/>
              </a:lnSpc>
              <a:spcBef>
                <a:spcPts val="0"/>
              </a:spcBef>
              <a:buFont typeface="Wingdings 2" pitchFamily="18" charset="2"/>
              <a:buNone/>
              <a:defRPr/>
            </a:pPr>
            <a:r>
              <a:rPr lang="ru-RU" b="1" spc="-150" dirty="0">
                <a:solidFill>
                  <a:srgbClr val="FF0000"/>
                </a:solidFill>
              </a:rPr>
              <a:t>В дальнейшем ОГМУ должен организовать подготовку и исполнение проекта ГЧП, что включает следующие процедуры:</a:t>
            </a:r>
          </a:p>
          <a:p>
            <a:pPr marL="0" indent="342900" algn="just">
              <a:lnSpc>
                <a:spcPct val="120000"/>
              </a:lnSpc>
              <a:spcBef>
                <a:spcPts val="0"/>
              </a:spcBef>
              <a:buFont typeface="Wingdings 2" pitchFamily="18" charset="2"/>
              <a:buNone/>
              <a:defRPr/>
            </a:pPr>
            <a:r>
              <a:rPr lang="ru-RU" b="1" spc="-150" dirty="0"/>
              <a:t>1) подготовку и проведение конкурса на выбор частного оператора (инвестора);</a:t>
            </a:r>
          </a:p>
          <a:p>
            <a:pPr marL="0" indent="342900" algn="just">
              <a:lnSpc>
                <a:spcPct val="120000"/>
              </a:lnSpc>
              <a:spcBef>
                <a:spcPts val="0"/>
              </a:spcBef>
              <a:buFont typeface="Wingdings 2" pitchFamily="18" charset="2"/>
              <a:buNone/>
              <a:defRPr/>
            </a:pPr>
            <a:r>
              <a:rPr lang="ru-RU" b="1" spc="-150" dirty="0"/>
              <a:t>2) заключение контракта между победителем конкурса и ОГМУ;</a:t>
            </a:r>
          </a:p>
          <a:p>
            <a:pPr marL="0" indent="342900" algn="just">
              <a:lnSpc>
                <a:spcPct val="120000"/>
              </a:lnSpc>
              <a:spcBef>
                <a:spcPts val="0"/>
              </a:spcBef>
              <a:buFont typeface="Wingdings 2" pitchFamily="18" charset="2"/>
              <a:buNone/>
              <a:defRPr/>
            </a:pPr>
            <a:r>
              <a:rPr lang="ru-RU" b="1" spc="-150" dirty="0"/>
              <a:t>3) выполнение контрактных обязательств по поддержке кредитоспособности проекта (гарантии, залоги, решения по </a:t>
            </a:r>
            <a:r>
              <a:rPr lang="ru-RU" b="1" spc="-150" dirty="0" err="1"/>
              <a:t>софинансированию</a:t>
            </a:r>
            <a:r>
              <a:rPr lang="ru-RU" b="1" spc="-150" dirty="0"/>
              <a:t>);</a:t>
            </a:r>
          </a:p>
        </p:txBody>
      </p:sp>
      <p:sp>
        <p:nvSpPr>
          <p:cNvPr id="72708" name="Номер слайда 3"/>
          <p:cNvSpPr>
            <a:spLocks noGrp="1"/>
          </p:cNvSpPr>
          <p:nvPr>
            <p:ph type="sldNum" sz="quarter" idx="12"/>
          </p:nvPr>
        </p:nvSpPr>
        <p:spPr bwMode="auto">
          <a:noFill/>
          <a:ln>
            <a:miter lim="800000"/>
            <a:headEnd/>
            <a:tailEnd/>
          </a:ln>
        </p:spPr>
        <p:txBody>
          <a:bodyPr/>
          <a:lstStyle/>
          <a:p>
            <a:fld id="{26A0E11E-9EF8-4B90-8DF3-7D5B1D37F549}" type="slidenum">
              <a:rPr lang="ru-RU" altLang="ru-RU"/>
              <a:pPr/>
              <a:t>105</a:t>
            </a:fld>
            <a:endParaRPr lang="ru-RU" altLang="ru-RU"/>
          </a:p>
        </p:txBody>
      </p:sp>
    </p:spTree>
  </p:cSld>
  <p:clrMapOvr>
    <a:masterClrMapping/>
  </p:clrMapOvr>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flipV="1">
            <a:off x="406400" y="404664"/>
            <a:ext cx="11582400" cy="52536"/>
          </a:xfrm>
        </p:spPr>
        <p:txBody>
          <a:bodyPr>
            <a:normAutofit fontScale="90000"/>
          </a:bodyPr>
          <a:lstStyle/>
          <a:p>
            <a:pPr algn="ctr">
              <a:defRPr/>
            </a:pPr>
            <a:r>
              <a:rPr lang="ru-RU" dirty="0" smtClean="0"/>
              <a:t/>
            </a:r>
            <a:br>
              <a:rPr lang="ru-RU" dirty="0" smtClean="0"/>
            </a:br>
            <a:endParaRPr lang="ru-RU" dirty="0"/>
          </a:p>
        </p:txBody>
      </p:sp>
      <p:sp>
        <p:nvSpPr>
          <p:cNvPr id="14339" name="Содержимое 2"/>
          <p:cNvSpPr>
            <a:spLocks noGrp="1"/>
          </p:cNvSpPr>
          <p:nvPr>
            <p:ph idx="1"/>
          </p:nvPr>
        </p:nvSpPr>
        <p:spPr>
          <a:xfrm>
            <a:off x="406400" y="-242888"/>
            <a:ext cx="11582400" cy="7100888"/>
          </a:xfrm>
        </p:spPr>
        <p:txBody>
          <a:bodyPr>
            <a:normAutofit/>
          </a:bodyPr>
          <a:lstStyle/>
          <a:p>
            <a:pPr>
              <a:buFont typeface="Wingdings 2" pitchFamily="18" charset="2"/>
              <a:buNone/>
              <a:defRPr/>
            </a:pPr>
            <a:r>
              <a:rPr lang="ru-RU" dirty="0" smtClean="0"/>
              <a:t>     </a:t>
            </a:r>
          </a:p>
          <a:p>
            <a:pPr marL="0" indent="342900" algn="just">
              <a:lnSpc>
                <a:spcPct val="120000"/>
              </a:lnSpc>
              <a:spcBef>
                <a:spcPts val="0"/>
              </a:spcBef>
              <a:buFont typeface="Wingdings 2" pitchFamily="18" charset="2"/>
              <a:buNone/>
              <a:defRPr/>
            </a:pPr>
            <a:r>
              <a:rPr lang="ru-RU" b="1" spc="-150" dirty="0"/>
              <a:t>4) участие в закрытии финансовой сделки по привлечению финансирования инвестиций частным инвестором;</a:t>
            </a:r>
          </a:p>
          <a:p>
            <a:pPr marL="0" indent="342900" algn="just">
              <a:lnSpc>
                <a:spcPct val="120000"/>
              </a:lnSpc>
              <a:spcBef>
                <a:spcPts val="0"/>
              </a:spcBef>
              <a:buFont typeface="Wingdings 2" pitchFamily="18" charset="2"/>
              <a:buNone/>
              <a:defRPr/>
            </a:pPr>
            <a:r>
              <a:rPr lang="ru-RU" b="1" spc="-150" dirty="0"/>
              <a:t>5) мониторинг реализации проекта;</a:t>
            </a:r>
          </a:p>
          <a:p>
            <a:pPr marL="0" indent="342900" algn="just">
              <a:lnSpc>
                <a:spcPct val="120000"/>
              </a:lnSpc>
              <a:spcBef>
                <a:spcPts val="0"/>
              </a:spcBef>
              <a:buFont typeface="Wingdings 2" pitchFamily="18" charset="2"/>
              <a:buNone/>
              <a:defRPr/>
            </a:pPr>
            <a:r>
              <a:rPr lang="ru-RU" b="1" spc="-150" dirty="0"/>
              <a:t>6) обеспечение обратной связи и изменение условий сделки с целью управления рисками частного инвестора</a:t>
            </a:r>
          </a:p>
        </p:txBody>
      </p:sp>
      <p:sp>
        <p:nvSpPr>
          <p:cNvPr id="73732" name="Номер слайда 3"/>
          <p:cNvSpPr>
            <a:spLocks noGrp="1"/>
          </p:cNvSpPr>
          <p:nvPr>
            <p:ph type="sldNum" sz="quarter" idx="12"/>
          </p:nvPr>
        </p:nvSpPr>
        <p:spPr bwMode="auto">
          <a:noFill/>
          <a:ln>
            <a:miter lim="800000"/>
            <a:headEnd/>
            <a:tailEnd/>
          </a:ln>
        </p:spPr>
        <p:txBody>
          <a:bodyPr/>
          <a:lstStyle/>
          <a:p>
            <a:fld id="{87FD15B3-8626-44BE-A373-35539E95E505}" type="slidenum">
              <a:rPr lang="ru-RU" altLang="ru-RU"/>
              <a:pPr/>
              <a:t>106</a:t>
            </a:fld>
            <a:endParaRPr lang="ru-RU" altLang="ru-RU"/>
          </a:p>
        </p:txBody>
      </p:sp>
    </p:spTree>
  </p:cSld>
  <p:clrMapOvr>
    <a:masterClrMapping/>
  </p:clrMapOvr>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flipV="1">
            <a:off x="406400" y="404664"/>
            <a:ext cx="11582400" cy="52536"/>
          </a:xfrm>
        </p:spPr>
        <p:txBody>
          <a:bodyPr>
            <a:normAutofit fontScale="90000"/>
          </a:bodyPr>
          <a:lstStyle/>
          <a:p>
            <a:pPr algn="ctr">
              <a:defRPr/>
            </a:pPr>
            <a:r>
              <a:rPr lang="ru-RU" dirty="0" smtClean="0"/>
              <a:t/>
            </a:r>
            <a:br>
              <a:rPr lang="ru-RU" dirty="0" smtClean="0"/>
            </a:br>
            <a:endParaRPr lang="ru-RU" dirty="0"/>
          </a:p>
        </p:txBody>
      </p:sp>
      <p:sp>
        <p:nvSpPr>
          <p:cNvPr id="14339" name="Содержимое 2"/>
          <p:cNvSpPr>
            <a:spLocks noGrp="1"/>
          </p:cNvSpPr>
          <p:nvPr>
            <p:ph idx="1"/>
          </p:nvPr>
        </p:nvSpPr>
        <p:spPr>
          <a:xfrm>
            <a:off x="406400" y="-242888"/>
            <a:ext cx="11582400" cy="7100888"/>
          </a:xfrm>
        </p:spPr>
        <p:txBody>
          <a:bodyPr>
            <a:normAutofit/>
          </a:bodyPr>
          <a:lstStyle/>
          <a:p>
            <a:pPr>
              <a:buFont typeface="Wingdings 2" pitchFamily="18" charset="2"/>
              <a:buNone/>
              <a:defRPr/>
            </a:pPr>
            <a:r>
              <a:rPr lang="ru-RU" dirty="0" smtClean="0"/>
              <a:t>     </a:t>
            </a:r>
          </a:p>
          <a:p>
            <a:pPr marL="0" indent="342900" algn="just">
              <a:lnSpc>
                <a:spcPct val="120000"/>
              </a:lnSpc>
              <a:spcBef>
                <a:spcPts val="0"/>
              </a:spcBef>
              <a:buFont typeface="Wingdings 2" pitchFamily="18" charset="2"/>
              <a:buNone/>
              <a:defRPr/>
            </a:pPr>
            <a:r>
              <a:rPr lang="ru-RU" b="1" spc="-150" dirty="0">
                <a:solidFill>
                  <a:srgbClr val="FF0000"/>
                </a:solidFill>
              </a:rPr>
              <a:t>Исходя из этого определяются принципы деятельности РЦГЧП ОГМУ. РЦГЧП:</a:t>
            </a:r>
          </a:p>
          <a:p>
            <a:pPr marL="0" indent="342900" algn="just">
              <a:lnSpc>
                <a:spcPct val="120000"/>
              </a:lnSpc>
              <a:spcBef>
                <a:spcPts val="0"/>
              </a:spcBef>
              <a:buFont typeface="Wingdings 2" pitchFamily="18" charset="2"/>
              <a:buNone/>
              <a:defRPr/>
            </a:pPr>
            <a:r>
              <a:rPr lang="ru-RU" b="1" spc="-150" dirty="0"/>
              <a:t>1) должен быть встроен в систему органов государственного (муниципального) управления, решающих за дачи социально-экономического развития региона, являться частью этой системы;</a:t>
            </a:r>
          </a:p>
          <a:p>
            <a:pPr marL="0" indent="342900" algn="just">
              <a:lnSpc>
                <a:spcPct val="120000"/>
              </a:lnSpc>
              <a:spcBef>
                <a:spcPts val="0"/>
              </a:spcBef>
              <a:buFont typeface="Wingdings 2" pitchFamily="18" charset="2"/>
              <a:buNone/>
              <a:defRPr/>
            </a:pPr>
            <a:r>
              <a:rPr lang="ru-RU" b="1" spc="-150" dirty="0"/>
              <a:t>2) решает задачи публичного сектора по социально-экономическому развитию региона, что является формализованной обязанностью регионального центра ГЧП;</a:t>
            </a:r>
          </a:p>
        </p:txBody>
      </p:sp>
      <p:sp>
        <p:nvSpPr>
          <p:cNvPr id="74756" name="Номер слайда 3"/>
          <p:cNvSpPr>
            <a:spLocks noGrp="1"/>
          </p:cNvSpPr>
          <p:nvPr>
            <p:ph type="sldNum" sz="quarter" idx="12"/>
          </p:nvPr>
        </p:nvSpPr>
        <p:spPr bwMode="auto">
          <a:noFill/>
          <a:ln>
            <a:miter lim="800000"/>
            <a:headEnd/>
            <a:tailEnd/>
          </a:ln>
        </p:spPr>
        <p:txBody>
          <a:bodyPr/>
          <a:lstStyle/>
          <a:p>
            <a:fld id="{7BD85AFE-8514-4EE1-8927-EE2E94A46C99}" type="slidenum">
              <a:rPr lang="ru-RU" altLang="ru-RU"/>
              <a:pPr/>
              <a:t>107</a:t>
            </a:fld>
            <a:endParaRPr lang="ru-RU" altLang="ru-RU"/>
          </a:p>
        </p:txBody>
      </p:sp>
    </p:spTree>
  </p:cSld>
  <p:clrMapOvr>
    <a:masterClrMapping/>
  </p:clrMapOvr>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flipV="1">
            <a:off x="406400" y="404664"/>
            <a:ext cx="11582400" cy="52536"/>
          </a:xfrm>
        </p:spPr>
        <p:txBody>
          <a:bodyPr>
            <a:normAutofit fontScale="90000"/>
          </a:bodyPr>
          <a:lstStyle/>
          <a:p>
            <a:pPr algn="ctr">
              <a:defRPr/>
            </a:pPr>
            <a:r>
              <a:rPr lang="ru-RU" dirty="0" smtClean="0"/>
              <a:t/>
            </a:r>
            <a:br>
              <a:rPr lang="ru-RU" dirty="0" smtClean="0"/>
            </a:br>
            <a:endParaRPr lang="ru-RU" dirty="0"/>
          </a:p>
        </p:txBody>
      </p:sp>
      <p:sp>
        <p:nvSpPr>
          <p:cNvPr id="14339" name="Содержимое 2"/>
          <p:cNvSpPr>
            <a:spLocks noGrp="1"/>
          </p:cNvSpPr>
          <p:nvPr>
            <p:ph idx="1"/>
          </p:nvPr>
        </p:nvSpPr>
        <p:spPr>
          <a:xfrm>
            <a:off x="406400" y="-242888"/>
            <a:ext cx="11582400" cy="7100888"/>
          </a:xfrm>
        </p:spPr>
        <p:txBody>
          <a:bodyPr>
            <a:normAutofit fontScale="92500" lnSpcReduction="10000"/>
          </a:bodyPr>
          <a:lstStyle/>
          <a:p>
            <a:pPr>
              <a:buFont typeface="Wingdings 2" pitchFamily="18" charset="2"/>
              <a:buNone/>
              <a:defRPr/>
            </a:pPr>
            <a:r>
              <a:rPr lang="ru-RU" dirty="0" smtClean="0"/>
              <a:t>     </a:t>
            </a:r>
          </a:p>
          <a:p>
            <a:pPr marL="0" indent="342900" algn="just">
              <a:lnSpc>
                <a:spcPct val="120000"/>
              </a:lnSpc>
              <a:spcBef>
                <a:spcPts val="0"/>
              </a:spcBef>
              <a:buFont typeface="Wingdings 2" pitchFamily="18" charset="2"/>
              <a:buNone/>
              <a:defRPr/>
            </a:pPr>
            <a:r>
              <a:rPr lang="ru-RU" b="1" spc="-150" dirty="0"/>
              <a:t>3) руководствуется в своей деятельности приоритетами социально-экономического развития, утвержденными региональными властями;</a:t>
            </a:r>
          </a:p>
          <a:p>
            <a:pPr marL="0" indent="342900" algn="just">
              <a:lnSpc>
                <a:spcPct val="120000"/>
              </a:lnSpc>
              <a:spcBef>
                <a:spcPts val="0"/>
              </a:spcBef>
              <a:buFont typeface="Wingdings 2" pitchFamily="18" charset="2"/>
              <a:buNone/>
              <a:defRPr/>
            </a:pPr>
            <a:r>
              <a:rPr lang="ru-RU" b="1" spc="-150" dirty="0"/>
              <a:t>4) уполномочен принимать решения по вопросам своей компетенции от имени региональных властей;</a:t>
            </a:r>
          </a:p>
          <a:p>
            <a:pPr marL="0" indent="342900" algn="just">
              <a:lnSpc>
                <a:spcPct val="120000"/>
              </a:lnSpc>
              <a:spcBef>
                <a:spcPts val="0"/>
              </a:spcBef>
              <a:buFont typeface="Wingdings 2" pitchFamily="18" charset="2"/>
              <a:buNone/>
              <a:defRPr/>
            </a:pPr>
            <a:r>
              <a:rPr lang="ru-RU" b="1" spc="-150" dirty="0"/>
              <a:t>5) обладает компетенцией и бюджетом для осуществления деятельности по организации проектов ГЧП;</a:t>
            </a:r>
          </a:p>
          <a:p>
            <a:pPr marL="0" indent="342900" algn="just">
              <a:lnSpc>
                <a:spcPct val="120000"/>
              </a:lnSpc>
              <a:spcBef>
                <a:spcPts val="0"/>
              </a:spcBef>
              <a:buFont typeface="Wingdings 2" pitchFamily="18" charset="2"/>
              <a:buNone/>
              <a:defRPr/>
            </a:pPr>
            <a:r>
              <a:rPr lang="ru-RU" b="1" spc="-150" dirty="0"/>
              <a:t>6) регулярно взаимодействует с государственными институтами развития по вопросам методологии организации проектов, обеспечивая тем самым качество решений ОГМУ, касающихся реализации проектов ГЧП;</a:t>
            </a:r>
          </a:p>
        </p:txBody>
      </p:sp>
      <p:sp>
        <p:nvSpPr>
          <p:cNvPr id="75780" name="Номер слайда 3"/>
          <p:cNvSpPr>
            <a:spLocks noGrp="1"/>
          </p:cNvSpPr>
          <p:nvPr>
            <p:ph type="sldNum" sz="quarter" idx="12"/>
          </p:nvPr>
        </p:nvSpPr>
        <p:spPr bwMode="auto">
          <a:noFill/>
          <a:ln>
            <a:miter lim="800000"/>
            <a:headEnd/>
            <a:tailEnd/>
          </a:ln>
        </p:spPr>
        <p:txBody>
          <a:bodyPr/>
          <a:lstStyle/>
          <a:p>
            <a:fld id="{23432A92-E02D-4E9A-8AEB-39ED7CE088DA}" type="slidenum">
              <a:rPr lang="ru-RU" altLang="ru-RU"/>
              <a:pPr/>
              <a:t>108</a:t>
            </a:fld>
            <a:endParaRPr lang="ru-RU" altLang="ru-RU"/>
          </a:p>
        </p:txBody>
      </p:sp>
    </p:spTree>
  </p:cSld>
  <p:clrMapOvr>
    <a:masterClrMapping/>
  </p:clrMapOvr>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flipV="1">
            <a:off x="406400" y="404664"/>
            <a:ext cx="11582400" cy="52536"/>
          </a:xfrm>
        </p:spPr>
        <p:txBody>
          <a:bodyPr>
            <a:normAutofit fontScale="90000"/>
          </a:bodyPr>
          <a:lstStyle/>
          <a:p>
            <a:pPr algn="ctr">
              <a:defRPr/>
            </a:pPr>
            <a:r>
              <a:rPr lang="ru-RU" dirty="0" smtClean="0"/>
              <a:t/>
            </a:r>
            <a:br>
              <a:rPr lang="ru-RU" dirty="0" smtClean="0"/>
            </a:br>
            <a:endParaRPr lang="ru-RU" dirty="0"/>
          </a:p>
        </p:txBody>
      </p:sp>
      <p:sp>
        <p:nvSpPr>
          <p:cNvPr id="14339" name="Содержимое 2"/>
          <p:cNvSpPr>
            <a:spLocks noGrp="1"/>
          </p:cNvSpPr>
          <p:nvPr>
            <p:ph idx="1"/>
          </p:nvPr>
        </p:nvSpPr>
        <p:spPr>
          <a:xfrm>
            <a:off x="406400" y="-242888"/>
            <a:ext cx="11582400" cy="7100888"/>
          </a:xfrm>
        </p:spPr>
        <p:txBody>
          <a:bodyPr>
            <a:normAutofit fontScale="92500" lnSpcReduction="10000"/>
          </a:bodyPr>
          <a:lstStyle/>
          <a:p>
            <a:pPr>
              <a:buFont typeface="Wingdings 2" pitchFamily="18" charset="2"/>
              <a:buNone/>
              <a:defRPr/>
            </a:pPr>
            <a:r>
              <a:rPr lang="ru-RU" dirty="0" smtClean="0"/>
              <a:t>     </a:t>
            </a:r>
          </a:p>
          <a:p>
            <a:pPr marL="0" indent="342900" algn="just">
              <a:lnSpc>
                <a:spcPct val="120000"/>
              </a:lnSpc>
              <a:spcBef>
                <a:spcPts val="0"/>
              </a:spcBef>
              <a:buFont typeface="Wingdings 2" pitchFamily="18" charset="2"/>
              <a:buNone/>
              <a:defRPr/>
            </a:pPr>
            <a:r>
              <a:rPr lang="ru-RU" b="1" spc="-150" dirty="0"/>
              <a:t>7) работает по стандартизированному регламенту, обеспечивая легитимность и прозрачность процедур ГЧП, а также достижение результатов, пригодных для привлечения внебюджетного финансирования капитальных вложений;</a:t>
            </a:r>
          </a:p>
          <a:p>
            <a:pPr marL="0" indent="342900" algn="just">
              <a:lnSpc>
                <a:spcPct val="120000"/>
              </a:lnSpc>
              <a:spcBef>
                <a:spcPts val="0"/>
              </a:spcBef>
              <a:buFont typeface="Wingdings 2" pitchFamily="18" charset="2"/>
              <a:buNone/>
              <a:defRPr/>
            </a:pPr>
            <a:r>
              <a:rPr lang="ru-RU" b="1" spc="-150" dirty="0"/>
              <a:t>8) обладает полномочиями по осуществлению контроля за исполнением обязательств ОГМУ, принятых перед частным партнером и финансирующими организациями по контракту ГЧП;</a:t>
            </a:r>
          </a:p>
          <a:p>
            <a:pPr marL="0" indent="342900" algn="just">
              <a:lnSpc>
                <a:spcPct val="120000"/>
              </a:lnSpc>
              <a:spcBef>
                <a:spcPts val="0"/>
              </a:spcBef>
              <a:buFont typeface="Wingdings 2" pitchFamily="18" charset="2"/>
              <a:buNone/>
              <a:defRPr/>
            </a:pPr>
            <a:r>
              <a:rPr lang="ru-RU" b="1" spc="-150" dirty="0"/>
              <a:t>9) формирует собственные кадры, потенциал которых достаточен для организации проектов ГЧП и оценки качества работы внешних специалистов (организаций), привлеченных к работе над проектами.</a:t>
            </a:r>
          </a:p>
        </p:txBody>
      </p:sp>
      <p:sp>
        <p:nvSpPr>
          <p:cNvPr id="76804" name="Номер слайда 3"/>
          <p:cNvSpPr>
            <a:spLocks noGrp="1"/>
          </p:cNvSpPr>
          <p:nvPr>
            <p:ph type="sldNum" sz="quarter" idx="12"/>
          </p:nvPr>
        </p:nvSpPr>
        <p:spPr bwMode="auto">
          <a:noFill/>
          <a:ln>
            <a:miter lim="800000"/>
            <a:headEnd/>
            <a:tailEnd/>
          </a:ln>
        </p:spPr>
        <p:txBody>
          <a:bodyPr/>
          <a:lstStyle/>
          <a:p>
            <a:fld id="{9E3A6498-CA33-42FD-AF2A-0D81421D035D}" type="slidenum">
              <a:rPr lang="ru-RU" altLang="ru-RU"/>
              <a:pPr/>
              <a:t>109</a:t>
            </a:fld>
            <a:endParaRPr lang="ru-RU" altLang="ru-RU"/>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одзаголовок 2"/>
          <p:cNvSpPr>
            <a:spLocks noGrp="1"/>
          </p:cNvSpPr>
          <p:nvPr>
            <p:ph type="subTitle" idx="1"/>
          </p:nvPr>
        </p:nvSpPr>
        <p:spPr>
          <a:xfrm>
            <a:off x="508000" y="3886200"/>
            <a:ext cx="11277600" cy="2971800"/>
          </a:xfrm>
        </p:spPr>
        <p:txBody>
          <a:bodyPr/>
          <a:lstStyle/>
          <a:p>
            <a:pPr algn="just"/>
            <a:r>
              <a:rPr lang="ru-RU" sz="2800" dirty="0"/>
              <a:t>Вместе с тем в российской казне не было собственных средств, для того чтобы осуществить грандиозные планы железнодорожного строительства второй половины XIX в. Это удалось сделать за счет концессий и мобилизации на концессионной основе свободных капиталов всех слоев общества.</a:t>
            </a:r>
          </a:p>
          <a:p>
            <a:pPr algn="just"/>
            <a:r>
              <a:rPr lang="ru-RU" sz="2800" dirty="0"/>
              <a:t>Бурное развитие железнодорожного транспорта дало, в свою очередь, мощный импульс росту всей экономики, и особенно развертыванию новых производств, создало повышенный спрос на металлы, машины, оборудование, древесину твердых пород, строительные материалы и многое другое. Концессии в железнодорожной отрасли послужили стимулом к развитию паровозостроения, вагоностроения, металлургии, угольной и нефтяной промышленности.</a:t>
            </a:r>
          </a:p>
          <a:p>
            <a:endParaRPr lang="ru-RU" dirty="0"/>
          </a:p>
        </p:txBody>
      </p:sp>
    </p:spTree>
    <p:extLst>
      <p:ext uri="{BB962C8B-B14F-4D97-AF65-F5344CB8AC3E}">
        <p14:creationId xmlns:p14="http://schemas.microsoft.com/office/powerpoint/2010/main" xmlns="" val="1965862475"/>
      </p:ext>
    </p:ext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flipV="1">
            <a:off x="406400" y="404664"/>
            <a:ext cx="11582400" cy="52536"/>
          </a:xfrm>
        </p:spPr>
        <p:txBody>
          <a:bodyPr>
            <a:normAutofit fontScale="90000"/>
          </a:bodyPr>
          <a:lstStyle/>
          <a:p>
            <a:pPr algn="ctr">
              <a:defRPr/>
            </a:pPr>
            <a:r>
              <a:rPr lang="ru-RU" dirty="0" smtClean="0"/>
              <a:t/>
            </a:r>
            <a:br>
              <a:rPr lang="ru-RU" dirty="0" smtClean="0"/>
            </a:br>
            <a:endParaRPr lang="ru-RU" dirty="0"/>
          </a:p>
        </p:txBody>
      </p:sp>
      <p:sp>
        <p:nvSpPr>
          <p:cNvPr id="14339" name="Содержимое 2"/>
          <p:cNvSpPr>
            <a:spLocks noGrp="1"/>
          </p:cNvSpPr>
          <p:nvPr>
            <p:ph idx="1"/>
          </p:nvPr>
        </p:nvSpPr>
        <p:spPr>
          <a:xfrm>
            <a:off x="406400" y="-242888"/>
            <a:ext cx="11582400" cy="7100888"/>
          </a:xfrm>
        </p:spPr>
        <p:txBody>
          <a:bodyPr>
            <a:normAutofit/>
          </a:bodyPr>
          <a:lstStyle/>
          <a:p>
            <a:pPr>
              <a:buFont typeface="Wingdings 2" pitchFamily="18" charset="2"/>
              <a:buNone/>
              <a:defRPr/>
            </a:pPr>
            <a:r>
              <a:rPr lang="ru-RU" dirty="0" smtClean="0"/>
              <a:t>     </a:t>
            </a:r>
          </a:p>
          <a:p>
            <a:pPr marL="0" indent="342900" algn="just">
              <a:lnSpc>
                <a:spcPct val="120000"/>
              </a:lnSpc>
              <a:spcBef>
                <a:spcPts val="0"/>
              </a:spcBef>
              <a:buFont typeface="Wingdings 2" pitchFamily="18" charset="2"/>
              <a:buNone/>
              <a:defRPr/>
            </a:pPr>
            <a:r>
              <a:rPr lang="ru-RU" b="1" spc="-150" dirty="0">
                <a:solidFill>
                  <a:srgbClr val="FF0000"/>
                </a:solidFill>
              </a:rPr>
              <a:t>Процесс деятельности ОГМУ в лице РЦГЧП по организации проектов ГЧП включает пять этапов:</a:t>
            </a:r>
          </a:p>
          <a:p>
            <a:pPr marL="0" indent="342900" algn="just">
              <a:lnSpc>
                <a:spcPct val="120000"/>
              </a:lnSpc>
              <a:spcBef>
                <a:spcPts val="0"/>
              </a:spcBef>
              <a:buFont typeface="Wingdings 2" pitchFamily="18" charset="2"/>
              <a:buNone/>
              <a:defRPr/>
            </a:pPr>
            <a:r>
              <a:rPr lang="ru-RU" b="1" spc="-150" dirty="0" smtClean="0"/>
              <a:t>1)разработка </a:t>
            </a:r>
            <a:r>
              <a:rPr lang="ru-RU" b="1" spc="-150" dirty="0"/>
              <a:t>Программы проектов ГЧП;</a:t>
            </a:r>
          </a:p>
          <a:p>
            <a:pPr marL="0" indent="342900" algn="just">
              <a:lnSpc>
                <a:spcPct val="120000"/>
              </a:lnSpc>
              <a:spcBef>
                <a:spcPts val="0"/>
              </a:spcBef>
              <a:buFont typeface="Wingdings 2" pitchFamily="18" charset="2"/>
              <a:buNone/>
              <a:defRPr/>
            </a:pPr>
            <a:r>
              <a:rPr lang="ru-RU" b="1" spc="-150" dirty="0" smtClean="0"/>
              <a:t>2)принятие </a:t>
            </a:r>
            <a:r>
              <a:rPr lang="ru-RU" b="1" spc="-150" dirty="0"/>
              <a:t>решения о подготовке проекта ГЧП;</a:t>
            </a:r>
          </a:p>
          <a:p>
            <a:pPr marL="0" indent="342900" algn="just">
              <a:lnSpc>
                <a:spcPct val="120000"/>
              </a:lnSpc>
              <a:spcBef>
                <a:spcPts val="0"/>
              </a:spcBef>
              <a:buFont typeface="Wingdings 2" pitchFamily="18" charset="2"/>
              <a:buNone/>
              <a:defRPr/>
            </a:pPr>
            <a:r>
              <a:rPr lang="ru-RU" b="1" spc="-150" dirty="0" smtClean="0"/>
              <a:t>3)подготовка </a:t>
            </a:r>
            <a:r>
              <a:rPr lang="ru-RU" b="1" spc="-150" dirty="0"/>
              <a:t>проекта ГЧП до момента заключения контракта ГЧП;</a:t>
            </a:r>
          </a:p>
          <a:p>
            <a:pPr marL="0" indent="342900" algn="just">
              <a:lnSpc>
                <a:spcPct val="120000"/>
              </a:lnSpc>
              <a:spcBef>
                <a:spcPts val="0"/>
              </a:spcBef>
              <a:buFont typeface="Wingdings 2" pitchFamily="18" charset="2"/>
              <a:buNone/>
              <a:defRPr/>
            </a:pPr>
            <a:r>
              <a:rPr lang="ru-RU" b="1" spc="-150" dirty="0" smtClean="0"/>
              <a:t>4)подготовка </a:t>
            </a:r>
            <a:r>
              <a:rPr lang="ru-RU" b="1" spc="-150" dirty="0"/>
              <a:t>проекта ГЧП до момента привлечения финансирования в проект ГЧП и вступления в силу контракта ГЧП;</a:t>
            </a:r>
          </a:p>
          <a:p>
            <a:pPr marL="0" indent="342900" algn="just">
              <a:lnSpc>
                <a:spcPct val="120000"/>
              </a:lnSpc>
              <a:spcBef>
                <a:spcPts val="0"/>
              </a:spcBef>
              <a:buFont typeface="Wingdings 2" pitchFamily="18" charset="2"/>
              <a:buNone/>
              <a:defRPr/>
            </a:pPr>
            <a:r>
              <a:rPr lang="ru-RU" b="1" spc="-150" dirty="0" smtClean="0"/>
              <a:t>5)мониторинг </a:t>
            </a:r>
            <a:r>
              <a:rPr lang="ru-RU" b="1" spc="-150" dirty="0"/>
              <a:t>исполнения обязательств сторон по контракту ГЧП.</a:t>
            </a:r>
          </a:p>
        </p:txBody>
      </p:sp>
      <p:sp>
        <p:nvSpPr>
          <p:cNvPr id="77828" name="Номер слайда 3"/>
          <p:cNvSpPr>
            <a:spLocks noGrp="1"/>
          </p:cNvSpPr>
          <p:nvPr>
            <p:ph type="sldNum" sz="quarter" idx="12"/>
          </p:nvPr>
        </p:nvSpPr>
        <p:spPr bwMode="auto">
          <a:noFill/>
          <a:ln>
            <a:miter lim="800000"/>
            <a:headEnd/>
            <a:tailEnd/>
          </a:ln>
        </p:spPr>
        <p:txBody>
          <a:bodyPr/>
          <a:lstStyle/>
          <a:p>
            <a:fld id="{C633D802-E7A4-4C62-A78B-5FBF4982ACA5}" type="slidenum">
              <a:rPr lang="ru-RU" altLang="ru-RU"/>
              <a:pPr/>
              <a:t>110</a:t>
            </a:fld>
            <a:endParaRPr lang="ru-RU" altLang="ru-RU"/>
          </a:p>
        </p:txBody>
      </p:sp>
    </p:spTree>
  </p:cSld>
  <p:clrMapOvr>
    <a:masterClrMapping/>
  </p:clrMapOvr>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flipV="1">
            <a:off x="406400" y="404664"/>
            <a:ext cx="11582400" cy="52536"/>
          </a:xfrm>
        </p:spPr>
        <p:txBody>
          <a:bodyPr>
            <a:normAutofit fontScale="90000"/>
          </a:bodyPr>
          <a:lstStyle/>
          <a:p>
            <a:pPr algn="ctr">
              <a:defRPr/>
            </a:pPr>
            <a:r>
              <a:rPr lang="ru-RU" dirty="0" smtClean="0"/>
              <a:t/>
            </a:r>
            <a:br>
              <a:rPr lang="ru-RU" dirty="0" smtClean="0"/>
            </a:br>
            <a:endParaRPr lang="ru-RU" dirty="0"/>
          </a:p>
        </p:txBody>
      </p:sp>
      <p:sp>
        <p:nvSpPr>
          <p:cNvPr id="14339" name="Содержимое 2"/>
          <p:cNvSpPr>
            <a:spLocks noGrp="1"/>
          </p:cNvSpPr>
          <p:nvPr>
            <p:ph idx="1"/>
          </p:nvPr>
        </p:nvSpPr>
        <p:spPr>
          <a:xfrm>
            <a:off x="406400" y="-242888"/>
            <a:ext cx="11582400" cy="7100888"/>
          </a:xfrm>
        </p:spPr>
        <p:txBody>
          <a:bodyPr>
            <a:normAutofit fontScale="92500" lnSpcReduction="10000"/>
          </a:bodyPr>
          <a:lstStyle/>
          <a:p>
            <a:pPr>
              <a:buFont typeface="Wingdings 2" pitchFamily="18" charset="2"/>
              <a:buNone/>
              <a:defRPr/>
            </a:pPr>
            <a:r>
              <a:rPr lang="ru-RU" dirty="0" smtClean="0"/>
              <a:t>     </a:t>
            </a:r>
          </a:p>
          <a:p>
            <a:pPr marL="0" indent="342900" algn="just">
              <a:lnSpc>
                <a:spcPct val="120000"/>
              </a:lnSpc>
              <a:spcBef>
                <a:spcPts val="0"/>
              </a:spcBef>
              <a:buFont typeface="Wingdings 2" pitchFamily="18" charset="2"/>
              <a:buNone/>
              <a:defRPr/>
            </a:pPr>
            <a:r>
              <a:rPr lang="ru-RU" b="1" spc="-150" dirty="0"/>
              <a:t>Программа проектов ГЧП формируется на </a:t>
            </a:r>
            <a:r>
              <a:rPr lang="ru-RU" b="1" spc="-300" dirty="0"/>
              <a:t>среднесрочную перспективу и включает </a:t>
            </a:r>
            <a:r>
              <a:rPr lang="ru-RU" b="1" spc="-150" dirty="0"/>
              <a:t>инвестиционные проекты регионального или муниципального значения, планируемые к запуску в течение последующих трех лет. При сборе информации необходимо обеспечить сбор проектных предложений, относящихся собственно к сферам деятельности, в которых может использоваться инструмент ГЧП, – объекты общественной инфраструктуры (системы энергоснабжения, теплоснабжения, водоснабжения и водоотведения, системы переработки твердых бытовых отходов, системы регионального транспорта, общественные здания и инфраструктура туризма).</a:t>
            </a:r>
          </a:p>
        </p:txBody>
      </p:sp>
      <p:sp>
        <p:nvSpPr>
          <p:cNvPr id="78852" name="Номер слайда 3"/>
          <p:cNvSpPr>
            <a:spLocks noGrp="1"/>
          </p:cNvSpPr>
          <p:nvPr>
            <p:ph type="sldNum" sz="quarter" idx="12"/>
          </p:nvPr>
        </p:nvSpPr>
        <p:spPr bwMode="auto">
          <a:noFill/>
          <a:ln>
            <a:miter lim="800000"/>
            <a:headEnd/>
            <a:tailEnd/>
          </a:ln>
        </p:spPr>
        <p:txBody>
          <a:bodyPr/>
          <a:lstStyle/>
          <a:p>
            <a:fld id="{F17C3093-8063-400D-BA1F-05E3DE8E8429}" type="slidenum">
              <a:rPr lang="ru-RU" altLang="ru-RU"/>
              <a:pPr/>
              <a:t>111</a:t>
            </a:fld>
            <a:endParaRPr lang="ru-RU" altLang="ru-RU"/>
          </a:p>
        </p:txBody>
      </p:sp>
    </p:spTree>
  </p:cSld>
  <p:clrMapOvr>
    <a:masterClrMapping/>
  </p:clrMapOvr>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flipV="1">
            <a:off x="406400" y="404664"/>
            <a:ext cx="11582400" cy="52536"/>
          </a:xfrm>
        </p:spPr>
        <p:txBody>
          <a:bodyPr>
            <a:normAutofit fontScale="90000"/>
          </a:bodyPr>
          <a:lstStyle/>
          <a:p>
            <a:pPr algn="ctr">
              <a:defRPr/>
            </a:pPr>
            <a:r>
              <a:rPr lang="ru-RU" dirty="0" smtClean="0"/>
              <a:t/>
            </a:r>
            <a:br>
              <a:rPr lang="ru-RU" dirty="0" smtClean="0"/>
            </a:br>
            <a:endParaRPr lang="ru-RU" dirty="0"/>
          </a:p>
        </p:txBody>
      </p:sp>
      <p:sp>
        <p:nvSpPr>
          <p:cNvPr id="14339" name="Содержимое 2"/>
          <p:cNvSpPr>
            <a:spLocks noGrp="1"/>
          </p:cNvSpPr>
          <p:nvPr>
            <p:ph idx="1"/>
          </p:nvPr>
        </p:nvSpPr>
        <p:spPr>
          <a:xfrm>
            <a:off x="406400" y="-242888"/>
            <a:ext cx="11582400" cy="7100888"/>
          </a:xfrm>
        </p:spPr>
        <p:txBody>
          <a:bodyPr>
            <a:normAutofit fontScale="92500" lnSpcReduction="20000"/>
          </a:bodyPr>
          <a:lstStyle/>
          <a:p>
            <a:pPr>
              <a:buFont typeface="Wingdings 2" pitchFamily="18" charset="2"/>
              <a:buNone/>
              <a:defRPr/>
            </a:pPr>
            <a:r>
              <a:rPr lang="ru-RU" dirty="0" smtClean="0"/>
              <a:t>     </a:t>
            </a:r>
          </a:p>
          <a:p>
            <a:pPr marL="0" indent="342900" algn="just">
              <a:lnSpc>
                <a:spcPct val="120000"/>
              </a:lnSpc>
              <a:spcBef>
                <a:spcPts val="0"/>
              </a:spcBef>
              <a:buFont typeface="Wingdings 2" pitchFamily="18" charset="2"/>
              <a:buNone/>
              <a:defRPr/>
            </a:pPr>
            <a:r>
              <a:rPr lang="ru-RU" b="1" spc="-150" dirty="0" smtClean="0">
                <a:solidFill>
                  <a:srgbClr val="FF0000"/>
                </a:solidFill>
              </a:rPr>
              <a:t>В </a:t>
            </a:r>
            <a:r>
              <a:rPr lang="ru-RU" b="1" spc="-150" dirty="0">
                <a:solidFill>
                  <a:srgbClr val="FF0000"/>
                </a:solidFill>
              </a:rPr>
              <a:t>процессе анализа необходимо сформулировать четкие характеристики проекта:</a:t>
            </a:r>
          </a:p>
          <a:p>
            <a:pPr marL="0" indent="342900" algn="just">
              <a:lnSpc>
                <a:spcPct val="120000"/>
              </a:lnSpc>
              <a:spcBef>
                <a:spcPts val="0"/>
              </a:spcBef>
              <a:buFont typeface="Wingdings 2" pitchFamily="18" charset="2"/>
              <a:buNone/>
              <a:defRPr/>
            </a:pPr>
            <a:r>
              <a:rPr lang="ru-RU" b="1" spc="-150" dirty="0"/>
              <a:t>• цели бюджетной эффективности, эффективности и/или качества публичных услуг, развития доступности систем общественной инфраструктуры, которые преследует проект;</a:t>
            </a:r>
          </a:p>
          <a:p>
            <a:pPr marL="0" indent="342900" algn="just">
              <a:lnSpc>
                <a:spcPct val="120000"/>
              </a:lnSpc>
              <a:spcBef>
                <a:spcPts val="0"/>
              </a:spcBef>
              <a:buFont typeface="Wingdings 2" pitchFamily="18" charset="2"/>
              <a:buNone/>
              <a:defRPr/>
            </a:pPr>
            <a:r>
              <a:rPr lang="ru-RU" b="1" spc="-150" dirty="0"/>
              <a:t>• заказчика проекта ГЧП (регион, муниципальное образование, государственное или муниципальное предприятие);</a:t>
            </a:r>
          </a:p>
          <a:p>
            <a:pPr marL="0" indent="342900" algn="just">
              <a:lnSpc>
                <a:spcPct val="120000"/>
              </a:lnSpc>
              <a:spcBef>
                <a:spcPts val="0"/>
              </a:spcBef>
              <a:buFont typeface="Wingdings 2" pitchFamily="18" charset="2"/>
              <a:buNone/>
              <a:defRPr/>
            </a:pPr>
            <a:r>
              <a:rPr lang="ru-RU" b="1" spc="-150" dirty="0"/>
              <a:t>• роль частного партнера в части повышения эффективности эксплуатации, улучшения управления, привлечения финансирования, принятия рисков проектирования, строительства, сбыта, регулирования и проч.;</a:t>
            </a:r>
          </a:p>
        </p:txBody>
      </p:sp>
      <p:sp>
        <p:nvSpPr>
          <p:cNvPr id="79876" name="Номер слайда 3"/>
          <p:cNvSpPr>
            <a:spLocks noGrp="1"/>
          </p:cNvSpPr>
          <p:nvPr>
            <p:ph type="sldNum" sz="quarter" idx="12"/>
          </p:nvPr>
        </p:nvSpPr>
        <p:spPr bwMode="auto">
          <a:noFill/>
          <a:ln>
            <a:miter lim="800000"/>
            <a:headEnd/>
            <a:tailEnd/>
          </a:ln>
        </p:spPr>
        <p:txBody>
          <a:bodyPr/>
          <a:lstStyle/>
          <a:p>
            <a:fld id="{31448C62-49E2-4916-9FC7-A8EDC85E43E8}" type="slidenum">
              <a:rPr lang="ru-RU" altLang="ru-RU"/>
              <a:pPr/>
              <a:t>112</a:t>
            </a:fld>
            <a:endParaRPr lang="ru-RU" altLang="ru-RU"/>
          </a:p>
        </p:txBody>
      </p:sp>
    </p:spTree>
  </p:cSld>
  <p:clrMapOvr>
    <a:masterClrMapping/>
  </p:clrMapOvr>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flipV="1">
            <a:off x="406400" y="404664"/>
            <a:ext cx="11582400" cy="52536"/>
          </a:xfrm>
        </p:spPr>
        <p:txBody>
          <a:bodyPr>
            <a:normAutofit fontScale="90000"/>
          </a:bodyPr>
          <a:lstStyle/>
          <a:p>
            <a:pPr algn="ctr">
              <a:defRPr/>
            </a:pPr>
            <a:r>
              <a:rPr lang="ru-RU" dirty="0" smtClean="0"/>
              <a:t/>
            </a:r>
            <a:br>
              <a:rPr lang="ru-RU" dirty="0" smtClean="0"/>
            </a:br>
            <a:endParaRPr lang="ru-RU" dirty="0"/>
          </a:p>
        </p:txBody>
      </p:sp>
      <p:sp>
        <p:nvSpPr>
          <p:cNvPr id="14339" name="Содержимое 2"/>
          <p:cNvSpPr>
            <a:spLocks noGrp="1"/>
          </p:cNvSpPr>
          <p:nvPr>
            <p:ph idx="1"/>
          </p:nvPr>
        </p:nvSpPr>
        <p:spPr>
          <a:xfrm>
            <a:off x="406400" y="-242888"/>
            <a:ext cx="11582400" cy="7100888"/>
          </a:xfrm>
        </p:spPr>
        <p:txBody>
          <a:bodyPr>
            <a:normAutofit/>
          </a:bodyPr>
          <a:lstStyle/>
          <a:p>
            <a:pPr>
              <a:buFont typeface="Wingdings 2" pitchFamily="18" charset="2"/>
              <a:buNone/>
              <a:defRPr/>
            </a:pPr>
            <a:r>
              <a:rPr lang="ru-RU" dirty="0" smtClean="0"/>
              <a:t>     </a:t>
            </a:r>
          </a:p>
          <a:p>
            <a:pPr marL="0" indent="342900" algn="just">
              <a:lnSpc>
                <a:spcPct val="120000"/>
              </a:lnSpc>
              <a:spcBef>
                <a:spcPts val="0"/>
              </a:spcBef>
              <a:buFont typeface="Wingdings 2" pitchFamily="18" charset="2"/>
              <a:buNone/>
              <a:defRPr/>
            </a:pPr>
            <a:r>
              <a:rPr lang="ru-RU" b="1" spc="-150" dirty="0" smtClean="0"/>
              <a:t>•роль </a:t>
            </a:r>
            <a:r>
              <a:rPr lang="ru-RU" b="1" spc="-150" dirty="0"/>
              <a:t>публичного заказчика в части повышения эффективности эксплуатации, улучшения управления, привлечения финансирования, принятия рисков проектирования, строительства, сбыта, регулирования и проч.;</a:t>
            </a:r>
          </a:p>
          <a:p>
            <a:pPr marL="0" indent="342900" algn="just">
              <a:lnSpc>
                <a:spcPct val="120000"/>
              </a:lnSpc>
              <a:spcBef>
                <a:spcPts val="0"/>
              </a:spcBef>
              <a:buFont typeface="Wingdings 2" pitchFamily="18" charset="2"/>
              <a:buNone/>
              <a:defRPr/>
            </a:pPr>
            <a:r>
              <a:rPr lang="ru-RU" b="1" spc="-150" dirty="0" smtClean="0"/>
              <a:t>•возможности </a:t>
            </a:r>
            <a:r>
              <a:rPr lang="ru-RU" b="1" spc="-150" dirty="0"/>
              <a:t>привлечения частного партнера к достижению целей публичного заказчика (какие контрактные модели ГЧП могут быть использованы);</a:t>
            </a:r>
          </a:p>
          <a:p>
            <a:pPr marL="0" indent="342900" algn="just">
              <a:lnSpc>
                <a:spcPct val="120000"/>
              </a:lnSpc>
              <a:spcBef>
                <a:spcPts val="0"/>
              </a:spcBef>
              <a:buFont typeface="Wingdings 2" pitchFamily="18" charset="2"/>
              <a:buNone/>
              <a:defRPr/>
            </a:pPr>
            <a:r>
              <a:rPr lang="ru-RU" b="1" spc="-150" dirty="0" smtClean="0"/>
              <a:t>•представление </a:t>
            </a:r>
            <a:r>
              <a:rPr lang="ru-RU" b="1" spc="-150" dirty="0"/>
              <a:t>имеющихся объективных технических и экономических данных по проекту.</a:t>
            </a:r>
          </a:p>
        </p:txBody>
      </p:sp>
      <p:sp>
        <p:nvSpPr>
          <p:cNvPr id="80900" name="Номер слайда 3"/>
          <p:cNvSpPr>
            <a:spLocks noGrp="1"/>
          </p:cNvSpPr>
          <p:nvPr>
            <p:ph type="sldNum" sz="quarter" idx="12"/>
          </p:nvPr>
        </p:nvSpPr>
        <p:spPr bwMode="auto">
          <a:noFill/>
          <a:ln>
            <a:miter lim="800000"/>
            <a:headEnd/>
            <a:tailEnd/>
          </a:ln>
        </p:spPr>
        <p:txBody>
          <a:bodyPr/>
          <a:lstStyle/>
          <a:p>
            <a:fld id="{BB05450B-E317-4E2B-B5D0-8159E4149D3E}" type="slidenum">
              <a:rPr lang="ru-RU" altLang="ru-RU"/>
              <a:pPr/>
              <a:t>113</a:t>
            </a:fld>
            <a:endParaRPr lang="ru-RU" altLang="ru-RU"/>
          </a:p>
        </p:txBody>
      </p:sp>
    </p:spTree>
  </p:cSld>
  <p:clrMapOvr>
    <a:masterClrMapping/>
  </p:clrMapOvr>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flipV="1">
            <a:off x="406400" y="404664"/>
            <a:ext cx="11582400" cy="52536"/>
          </a:xfrm>
        </p:spPr>
        <p:txBody>
          <a:bodyPr>
            <a:normAutofit fontScale="90000"/>
          </a:bodyPr>
          <a:lstStyle/>
          <a:p>
            <a:pPr algn="ctr">
              <a:defRPr/>
            </a:pPr>
            <a:r>
              <a:rPr lang="ru-RU" dirty="0" smtClean="0"/>
              <a:t/>
            </a:r>
            <a:br>
              <a:rPr lang="ru-RU" dirty="0" smtClean="0"/>
            </a:br>
            <a:endParaRPr lang="ru-RU" dirty="0"/>
          </a:p>
        </p:txBody>
      </p:sp>
      <p:sp>
        <p:nvSpPr>
          <p:cNvPr id="14339" name="Содержимое 2"/>
          <p:cNvSpPr>
            <a:spLocks noGrp="1"/>
          </p:cNvSpPr>
          <p:nvPr>
            <p:ph idx="1"/>
          </p:nvPr>
        </p:nvSpPr>
        <p:spPr>
          <a:xfrm>
            <a:off x="406400" y="-242888"/>
            <a:ext cx="11582400" cy="7100888"/>
          </a:xfrm>
        </p:spPr>
        <p:txBody>
          <a:bodyPr>
            <a:normAutofit/>
          </a:bodyPr>
          <a:lstStyle/>
          <a:p>
            <a:pPr>
              <a:buFont typeface="Wingdings 2" pitchFamily="18" charset="2"/>
              <a:buNone/>
              <a:defRPr/>
            </a:pPr>
            <a:r>
              <a:rPr lang="ru-RU" dirty="0" smtClean="0"/>
              <a:t>     </a:t>
            </a:r>
          </a:p>
          <a:p>
            <a:pPr marL="0" indent="342900" algn="just">
              <a:lnSpc>
                <a:spcPct val="120000"/>
              </a:lnSpc>
              <a:spcBef>
                <a:spcPts val="0"/>
              </a:spcBef>
              <a:buFont typeface="Wingdings 2" pitchFamily="18" charset="2"/>
              <a:buNone/>
              <a:defRPr/>
            </a:pPr>
            <a:r>
              <a:rPr lang="ru-RU" b="1" spc="-150" dirty="0"/>
              <a:t>Именно на этом этапе можно формировать целевые установки по проекту, которые не ограничатся реализацией частных проектов в отдельном населенном пункте, а будут предполагать осуществление на локализованной территории сети одинаковых проектов в муниципальных образованиях, позволяющей привлечь эффективных стратегических партнеров и добиться большего социально-экономического эффекта.</a:t>
            </a:r>
          </a:p>
        </p:txBody>
      </p:sp>
      <p:sp>
        <p:nvSpPr>
          <p:cNvPr id="81924" name="Номер слайда 3"/>
          <p:cNvSpPr>
            <a:spLocks noGrp="1"/>
          </p:cNvSpPr>
          <p:nvPr>
            <p:ph type="sldNum" sz="quarter" idx="12"/>
          </p:nvPr>
        </p:nvSpPr>
        <p:spPr bwMode="auto">
          <a:noFill/>
          <a:ln>
            <a:miter lim="800000"/>
            <a:headEnd/>
            <a:tailEnd/>
          </a:ln>
        </p:spPr>
        <p:txBody>
          <a:bodyPr/>
          <a:lstStyle/>
          <a:p>
            <a:fld id="{5030F554-6EF5-4755-8320-C6A8112A1531}" type="slidenum">
              <a:rPr lang="ru-RU" altLang="ru-RU"/>
              <a:pPr/>
              <a:t>114</a:t>
            </a:fld>
            <a:endParaRPr lang="ru-RU" altLang="ru-RU"/>
          </a:p>
        </p:txBody>
      </p:sp>
    </p:spTree>
  </p:cSld>
  <p:clrMapOvr>
    <a:masterClrMapping/>
  </p:clrMapOvr>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flipV="1">
            <a:off x="406400" y="404664"/>
            <a:ext cx="11582400" cy="52536"/>
          </a:xfrm>
        </p:spPr>
        <p:txBody>
          <a:bodyPr>
            <a:normAutofit fontScale="90000"/>
          </a:bodyPr>
          <a:lstStyle/>
          <a:p>
            <a:pPr algn="ctr">
              <a:defRPr/>
            </a:pPr>
            <a:r>
              <a:rPr lang="ru-RU" dirty="0" smtClean="0"/>
              <a:t/>
            </a:r>
            <a:br>
              <a:rPr lang="ru-RU" dirty="0" smtClean="0"/>
            </a:br>
            <a:endParaRPr lang="ru-RU" dirty="0"/>
          </a:p>
        </p:txBody>
      </p:sp>
      <p:sp>
        <p:nvSpPr>
          <p:cNvPr id="14339" name="Содержимое 2"/>
          <p:cNvSpPr>
            <a:spLocks noGrp="1"/>
          </p:cNvSpPr>
          <p:nvPr>
            <p:ph idx="1"/>
          </p:nvPr>
        </p:nvSpPr>
        <p:spPr>
          <a:xfrm>
            <a:off x="406400" y="-242888"/>
            <a:ext cx="11582400" cy="7100888"/>
          </a:xfrm>
        </p:spPr>
        <p:txBody>
          <a:bodyPr>
            <a:normAutofit/>
          </a:bodyPr>
          <a:lstStyle/>
          <a:p>
            <a:pPr>
              <a:buFont typeface="Wingdings 2" pitchFamily="18" charset="2"/>
              <a:buNone/>
              <a:defRPr/>
            </a:pPr>
            <a:r>
              <a:rPr lang="ru-RU" dirty="0" smtClean="0"/>
              <a:t>     </a:t>
            </a:r>
          </a:p>
          <a:p>
            <a:pPr marL="0" indent="342900" algn="just">
              <a:lnSpc>
                <a:spcPct val="120000"/>
              </a:lnSpc>
              <a:spcBef>
                <a:spcPts val="0"/>
              </a:spcBef>
              <a:buFont typeface="Wingdings 2" pitchFamily="18" charset="2"/>
              <a:buNone/>
              <a:defRPr/>
            </a:pPr>
            <a:r>
              <a:rPr lang="ru-RU" b="1" spc="-150" dirty="0"/>
              <a:t>В последующем по каждому из проектов должна быть проделана работа с целью получения более детального представления о составляющих проекта (технические решения, финансовые показатели, юридическая модель и т.д.) и составе подготовительных работ (включая смету таких работ). Проводятся предварительные консультации с заинтересованными инвесторами, консультантами, общественными организациями, финансовыми организациями по резюме проекта. </a:t>
            </a:r>
          </a:p>
        </p:txBody>
      </p:sp>
      <p:sp>
        <p:nvSpPr>
          <p:cNvPr id="82948" name="Номер слайда 3"/>
          <p:cNvSpPr>
            <a:spLocks noGrp="1"/>
          </p:cNvSpPr>
          <p:nvPr>
            <p:ph type="sldNum" sz="quarter" idx="12"/>
          </p:nvPr>
        </p:nvSpPr>
        <p:spPr bwMode="auto">
          <a:noFill/>
          <a:ln>
            <a:miter lim="800000"/>
            <a:headEnd/>
            <a:tailEnd/>
          </a:ln>
        </p:spPr>
        <p:txBody>
          <a:bodyPr/>
          <a:lstStyle/>
          <a:p>
            <a:fld id="{07F3B11A-A859-4F9E-A174-883A2032F11A}" type="slidenum">
              <a:rPr lang="ru-RU" altLang="ru-RU"/>
              <a:pPr/>
              <a:t>115</a:t>
            </a:fld>
            <a:endParaRPr lang="ru-RU" altLang="ru-RU"/>
          </a:p>
        </p:txBody>
      </p:sp>
    </p:spTree>
  </p:cSld>
  <p:clrMapOvr>
    <a:masterClrMapping/>
  </p:clrMapOvr>
  <p:timing>
    <p:tnLst>
      <p:par>
        <p:cT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flipV="1">
            <a:off x="406400" y="404664"/>
            <a:ext cx="11582400" cy="52536"/>
          </a:xfrm>
        </p:spPr>
        <p:txBody>
          <a:bodyPr>
            <a:normAutofit fontScale="90000"/>
          </a:bodyPr>
          <a:lstStyle/>
          <a:p>
            <a:pPr algn="ctr">
              <a:defRPr/>
            </a:pPr>
            <a:r>
              <a:rPr lang="ru-RU" dirty="0" smtClean="0"/>
              <a:t/>
            </a:r>
            <a:br>
              <a:rPr lang="ru-RU" dirty="0" smtClean="0"/>
            </a:br>
            <a:endParaRPr lang="ru-RU" dirty="0"/>
          </a:p>
        </p:txBody>
      </p:sp>
      <p:sp>
        <p:nvSpPr>
          <p:cNvPr id="14339" name="Содержимое 2"/>
          <p:cNvSpPr>
            <a:spLocks noGrp="1"/>
          </p:cNvSpPr>
          <p:nvPr>
            <p:ph idx="1"/>
          </p:nvPr>
        </p:nvSpPr>
        <p:spPr>
          <a:xfrm>
            <a:off x="406400" y="-242888"/>
            <a:ext cx="11582400" cy="7100888"/>
          </a:xfrm>
        </p:spPr>
        <p:txBody>
          <a:bodyPr>
            <a:normAutofit/>
          </a:bodyPr>
          <a:lstStyle/>
          <a:p>
            <a:pPr>
              <a:buFont typeface="Wingdings 2" pitchFamily="18" charset="2"/>
              <a:buNone/>
              <a:defRPr/>
            </a:pPr>
            <a:r>
              <a:rPr lang="ru-RU" dirty="0" smtClean="0"/>
              <a:t>     </a:t>
            </a:r>
          </a:p>
          <a:p>
            <a:pPr marL="0" indent="342900" algn="just">
              <a:lnSpc>
                <a:spcPct val="120000"/>
              </a:lnSpc>
              <a:spcBef>
                <a:spcPts val="0"/>
              </a:spcBef>
              <a:buFont typeface="Wingdings 2" pitchFamily="18" charset="2"/>
              <a:buNone/>
              <a:defRPr/>
            </a:pPr>
            <a:r>
              <a:rPr lang="ru-RU" b="1" spc="-150" dirty="0"/>
              <a:t>Определяются ожидания от него и требования к его организации. Определяется порядок достижения </a:t>
            </a:r>
            <a:r>
              <a:rPr lang="ru-RU" b="1" spc="-300" dirty="0"/>
              <a:t>необходимого социально-экономического и </a:t>
            </a:r>
            <a:r>
              <a:rPr lang="ru-RU" b="1" spc="-150" dirty="0"/>
              <a:t>бюджетного эффекта от реализации проекта на условиях ГЧП. Формируются технические задания для консультантов или ответственных исполнителей </a:t>
            </a:r>
            <a:r>
              <a:rPr lang="ru-RU" b="1" spc="-150" dirty="0" err="1"/>
              <a:t>предпроектных</a:t>
            </a:r>
            <a:r>
              <a:rPr lang="ru-RU" b="1" spc="-150" dirty="0"/>
              <a:t> работ, определяются источники их финансирования.</a:t>
            </a:r>
          </a:p>
        </p:txBody>
      </p:sp>
      <p:sp>
        <p:nvSpPr>
          <p:cNvPr id="83972" name="Номер слайда 3"/>
          <p:cNvSpPr>
            <a:spLocks noGrp="1"/>
          </p:cNvSpPr>
          <p:nvPr>
            <p:ph type="sldNum" sz="quarter" idx="12"/>
          </p:nvPr>
        </p:nvSpPr>
        <p:spPr bwMode="auto">
          <a:noFill/>
          <a:ln>
            <a:miter lim="800000"/>
            <a:headEnd/>
            <a:tailEnd/>
          </a:ln>
        </p:spPr>
        <p:txBody>
          <a:bodyPr/>
          <a:lstStyle/>
          <a:p>
            <a:fld id="{85983595-E04E-418B-AA2C-FF448CEEB095}" type="slidenum">
              <a:rPr lang="ru-RU" altLang="ru-RU"/>
              <a:pPr/>
              <a:t>116</a:t>
            </a:fld>
            <a:endParaRPr lang="ru-RU" altLang="ru-RU"/>
          </a:p>
        </p:txBody>
      </p:sp>
    </p:spTree>
  </p:cSld>
  <p:clrMapOvr>
    <a:masterClrMapping/>
  </p:clrMapOvr>
  <p:timing>
    <p:tnLst>
      <p:par>
        <p:cTn id="1" dur="indefinite" restart="never" nodeType="tmRoot"/>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flipV="1">
            <a:off x="406400" y="404664"/>
            <a:ext cx="11582400" cy="52536"/>
          </a:xfrm>
        </p:spPr>
        <p:txBody>
          <a:bodyPr>
            <a:normAutofit fontScale="90000"/>
          </a:bodyPr>
          <a:lstStyle/>
          <a:p>
            <a:pPr algn="ctr">
              <a:defRPr/>
            </a:pPr>
            <a:r>
              <a:rPr lang="ru-RU" dirty="0" smtClean="0"/>
              <a:t/>
            </a:r>
            <a:br>
              <a:rPr lang="ru-RU" dirty="0" smtClean="0"/>
            </a:br>
            <a:endParaRPr lang="ru-RU" dirty="0"/>
          </a:p>
        </p:txBody>
      </p:sp>
      <p:sp>
        <p:nvSpPr>
          <p:cNvPr id="14339" name="Содержимое 2"/>
          <p:cNvSpPr>
            <a:spLocks noGrp="1"/>
          </p:cNvSpPr>
          <p:nvPr>
            <p:ph idx="1"/>
          </p:nvPr>
        </p:nvSpPr>
        <p:spPr>
          <a:xfrm>
            <a:off x="406400" y="-242888"/>
            <a:ext cx="11582400" cy="7100888"/>
          </a:xfrm>
        </p:spPr>
        <p:txBody>
          <a:bodyPr>
            <a:normAutofit/>
          </a:bodyPr>
          <a:lstStyle/>
          <a:p>
            <a:pPr>
              <a:buFont typeface="Wingdings 2" pitchFamily="18" charset="2"/>
              <a:buNone/>
              <a:defRPr/>
            </a:pPr>
            <a:r>
              <a:rPr lang="ru-RU" dirty="0" smtClean="0"/>
              <a:t>     </a:t>
            </a:r>
          </a:p>
          <a:p>
            <a:pPr marL="0" indent="342900" algn="just">
              <a:lnSpc>
                <a:spcPct val="120000"/>
              </a:lnSpc>
              <a:spcBef>
                <a:spcPts val="0"/>
              </a:spcBef>
              <a:buFont typeface="Wingdings 2" pitchFamily="18" charset="2"/>
              <a:buNone/>
              <a:defRPr/>
            </a:pPr>
            <a:r>
              <a:rPr lang="ru-RU" b="1" spc="-150" dirty="0"/>
              <a:t>Непосредственная деятельность по подготовке проекта к реализации делится на два этапа. Первый состоит в выборе партнера и заключении контракта (соглашения) ГЧП. Второй этап начинается после завершения первого и имеет целью совместно с частным партнером обеспечить заключение необходимых соглашений с финансовыми организациями, предоставляющими средства для реализации проекта.</a:t>
            </a:r>
          </a:p>
        </p:txBody>
      </p:sp>
      <p:sp>
        <p:nvSpPr>
          <p:cNvPr id="84996" name="Номер слайда 3"/>
          <p:cNvSpPr>
            <a:spLocks noGrp="1"/>
          </p:cNvSpPr>
          <p:nvPr>
            <p:ph type="sldNum" sz="quarter" idx="12"/>
          </p:nvPr>
        </p:nvSpPr>
        <p:spPr bwMode="auto">
          <a:noFill/>
          <a:ln>
            <a:miter lim="800000"/>
            <a:headEnd/>
            <a:tailEnd/>
          </a:ln>
        </p:spPr>
        <p:txBody>
          <a:bodyPr/>
          <a:lstStyle/>
          <a:p>
            <a:fld id="{421FFC63-9B98-43DD-894F-E9023971AEBD}" type="slidenum">
              <a:rPr lang="ru-RU" altLang="ru-RU"/>
              <a:pPr/>
              <a:t>117</a:t>
            </a:fld>
            <a:endParaRPr lang="ru-RU" altLang="ru-RU"/>
          </a:p>
        </p:txBody>
      </p:sp>
    </p:spTree>
  </p:cSld>
  <p:clrMapOvr>
    <a:masterClrMapping/>
  </p:clrMapOvr>
  <p:timing>
    <p:tnLst>
      <p:par>
        <p:cTn id="1" dur="indefinite" restart="never" nodeType="tmRoot"/>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flipV="1">
            <a:off x="406400" y="404664"/>
            <a:ext cx="11582400" cy="52536"/>
          </a:xfrm>
        </p:spPr>
        <p:txBody>
          <a:bodyPr>
            <a:normAutofit fontScale="90000"/>
          </a:bodyPr>
          <a:lstStyle/>
          <a:p>
            <a:pPr algn="ctr">
              <a:defRPr/>
            </a:pPr>
            <a:r>
              <a:rPr lang="ru-RU" dirty="0" smtClean="0"/>
              <a:t/>
            </a:r>
            <a:br>
              <a:rPr lang="ru-RU" dirty="0" smtClean="0"/>
            </a:br>
            <a:endParaRPr lang="ru-RU" dirty="0"/>
          </a:p>
        </p:txBody>
      </p:sp>
      <p:sp>
        <p:nvSpPr>
          <p:cNvPr id="14339" name="Содержимое 2"/>
          <p:cNvSpPr>
            <a:spLocks noGrp="1"/>
          </p:cNvSpPr>
          <p:nvPr>
            <p:ph idx="1"/>
          </p:nvPr>
        </p:nvSpPr>
        <p:spPr>
          <a:xfrm>
            <a:off x="406400" y="-242888"/>
            <a:ext cx="11582400" cy="7100888"/>
          </a:xfrm>
        </p:spPr>
        <p:txBody>
          <a:bodyPr>
            <a:normAutofit/>
          </a:bodyPr>
          <a:lstStyle/>
          <a:p>
            <a:pPr>
              <a:buFont typeface="Wingdings 2" pitchFamily="18" charset="2"/>
              <a:buNone/>
              <a:defRPr/>
            </a:pPr>
            <a:r>
              <a:rPr lang="ru-RU" dirty="0" smtClean="0"/>
              <a:t>     </a:t>
            </a:r>
          </a:p>
          <a:p>
            <a:pPr marL="0" indent="342900" algn="just">
              <a:lnSpc>
                <a:spcPct val="120000"/>
              </a:lnSpc>
              <a:spcBef>
                <a:spcPts val="0"/>
              </a:spcBef>
              <a:buFont typeface="Wingdings 2" pitchFamily="18" charset="2"/>
              <a:buNone/>
              <a:defRPr/>
            </a:pPr>
            <a:r>
              <a:rPr lang="ru-RU" b="1" spc="-150" dirty="0"/>
              <a:t>Юридическая подготовка проекта включает, как правило, следующие виды работ: анализ прав на имущество и оформление правоустанавливающих документов, анализ вопросов развития локальных нормативных актов; определение юридической структуры отношений участников проекта; подготовку проекта контракта; подготовку разделов конкурсной </a:t>
            </a:r>
            <a:r>
              <a:rPr lang="ru-RU" b="1" dirty="0"/>
              <a:t>документации (проект контракта, </a:t>
            </a:r>
            <a:r>
              <a:rPr lang="ru-RU" b="1" spc="-150" dirty="0"/>
              <a:t>правоустанавливающие документы для решения по конкурсу, процедура проведения конкурса).</a:t>
            </a:r>
          </a:p>
        </p:txBody>
      </p:sp>
      <p:sp>
        <p:nvSpPr>
          <p:cNvPr id="86020" name="Номер слайда 3"/>
          <p:cNvSpPr>
            <a:spLocks noGrp="1"/>
          </p:cNvSpPr>
          <p:nvPr>
            <p:ph type="sldNum" sz="quarter" idx="12"/>
          </p:nvPr>
        </p:nvSpPr>
        <p:spPr bwMode="auto">
          <a:noFill/>
          <a:ln>
            <a:miter lim="800000"/>
            <a:headEnd/>
            <a:tailEnd/>
          </a:ln>
        </p:spPr>
        <p:txBody>
          <a:bodyPr/>
          <a:lstStyle/>
          <a:p>
            <a:fld id="{0FDE2C53-50DD-437D-AB72-FBECE972EF61}" type="slidenum">
              <a:rPr lang="ru-RU" altLang="ru-RU"/>
              <a:pPr/>
              <a:t>118</a:t>
            </a:fld>
            <a:endParaRPr lang="ru-RU" altLang="ru-RU"/>
          </a:p>
        </p:txBody>
      </p:sp>
    </p:spTree>
  </p:cSld>
  <p:clrMapOvr>
    <a:masterClrMapping/>
  </p:clrMapOvr>
  <p:timing>
    <p:tnLst>
      <p:par>
        <p:cTn id="1" dur="indefinite" restart="never" nodeType="tmRoot"/>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flipV="1">
            <a:off x="406400" y="404664"/>
            <a:ext cx="11582400" cy="52536"/>
          </a:xfrm>
        </p:spPr>
        <p:txBody>
          <a:bodyPr>
            <a:normAutofit fontScale="90000"/>
          </a:bodyPr>
          <a:lstStyle/>
          <a:p>
            <a:pPr algn="ctr">
              <a:defRPr/>
            </a:pPr>
            <a:r>
              <a:rPr lang="ru-RU" dirty="0" smtClean="0"/>
              <a:t/>
            </a:r>
            <a:br>
              <a:rPr lang="ru-RU" dirty="0" smtClean="0"/>
            </a:br>
            <a:endParaRPr lang="ru-RU" dirty="0"/>
          </a:p>
        </p:txBody>
      </p:sp>
      <p:sp>
        <p:nvSpPr>
          <p:cNvPr id="14339" name="Содержимое 2"/>
          <p:cNvSpPr>
            <a:spLocks noGrp="1"/>
          </p:cNvSpPr>
          <p:nvPr>
            <p:ph idx="1"/>
          </p:nvPr>
        </p:nvSpPr>
        <p:spPr>
          <a:xfrm>
            <a:off x="406400" y="-242888"/>
            <a:ext cx="11582400" cy="7100888"/>
          </a:xfrm>
        </p:spPr>
        <p:txBody>
          <a:bodyPr>
            <a:normAutofit fontScale="92500" lnSpcReduction="20000"/>
          </a:bodyPr>
          <a:lstStyle/>
          <a:p>
            <a:pPr>
              <a:buFont typeface="Wingdings 2" pitchFamily="18" charset="2"/>
              <a:buNone/>
              <a:defRPr/>
            </a:pPr>
            <a:r>
              <a:rPr lang="ru-RU" dirty="0" smtClean="0"/>
              <a:t>     </a:t>
            </a:r>
          </a:p>
          <a:p>
            <a:pPr marL="0" indent="342900" algn="just">
              <a:lnSpc>
                <a:spcPct val="120000"/>
              </a:lnSpc>
              <a:spcBef>
                <a:spcPts val="0"/>
              </a:spcBef>
              <a:buFont typeface="Wingdings 2" pitchFamily="18" charset="2"/>
              <a:buNone/>
              <a:defRPr/>
            </a:pPr>
            <a:r>
              <a:rPr lang="ru-RU" b="1" spc="-150" dirty="0"/>
              <a:t>Техническая подготовка проекта включает, как правило, следующие виды работ: техническую диагностику; определение целевых показателей качества и эффективности проекта; выработку принципиальных технических решений по их достижению; оценку стоимости по аналогам; анализ вопросов подготовки земельного участка (включая получение прав на участок, освобождение от застройки, перенос коммуникаций); анализ вопросов получения разрешений и согласований на реализацию проекта; оценку затрат на подготовку проекта (подготовка земли, проектирование, получение согласований и разрешений); подготовку разделов конкурсной документации (состав информации, порядок оценки технических предложений).</a:t>
            </a:r>
          </a:p>
        </p:txBody>
      </p:sp>
      <p:sp>
        <p:nvSpPr>
          <p:cNvPr id="87044" name="Номер слайда 3"/>
          <p:cNvSpPr>
            <a:spLocks noGrp="1"/>
          </p:cNvSpPr>
          <p:nvPr>
            <p:ph type="sldNum" sz="quarter" idx="12"/>
          </p:nvPr>
        </p:nvSpPr>
        <p:spPr bwMode="auto">
          <a:noFill/>
          <a:ln>
            <a:miter lim="800000"/>
            <a:headEnd/>
            <a:tailEnd/>
          </a:ln>
        </p:spPr>
        <p:txBody>
          <a:bodyPr/>
          <a:lstStyle/>
          <a:p>
            <a:fld id="{1D29BE7C-B545-4C88-A0E9-D98CAE1F9322}" type="slidenum">
              <a:rPr lang="ru-RU" altLang="ru-RU"/>
              <a:pPr/>
              <a:t>119</a:t>
            </a:fld>
            <a:endParaRPr lang="ru-RU" altLang="ru-RU"/>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одзаголовок 2"/>
          <p:cNvSpPr>
            <a:spLocks noGrp="1"/>
          </p:cNvSpPr>
          <p:nvPr>
            <p:ph type="subTitle" idx="1"/>
          </p:nvPr>
        </p:nvSpPr>
        <p:spPr>
          <a:xfrm>
            <a:off x="508000" y="3886200"/>
            <a:ext cx="11277600" cy="2391770"/>
          </a:xfrm>
        </p:spPr>
        <p:txBody>
          <a:bodyPr/>
          <a:lstStyle/>
          <a:p>
            <a:pPr algn="just"/>
            <a:r>
              <a:rPr lang="ru-RU" sz="2800" dirty="0"/>
              <a:t>Концессии сделали свое дело. Между тем отсутствие в стране хорошо подготовленной правовой, контрольно-ревизионной, технико-экономической и информационной базы пред определило последующее свертывание концессий в железнодорожной отрасли.</a:t>
            </a:r>
          </a:p>
          <a:p>
            <a:pPr algn="just"/>
            <a:r>
              <a:rPr lang="ru-RU" sz="2800" dirty="0"/>
              <a:t>Для России это был первый, во многом поучительный опыт масштабного использования концессий как средства решения инвестиционных проблем, задач, стоящих перед промышленностью, и освоения новых больших территорий. В стране начинал складываться механизм концессий, на практике отрабатывался и корректировался правовой режим их предоставления и надзора за ними.</a:t>
            </a:r>
          </a:p>
          <a:p>
            <a:endParaRPr lang="ru-RU" dirty="0"/>
          </a:p>
        </p:txBody>
      </p:sp>
    </p:spTree>
    <p:extLst>
      <p:ext uri="{BB962C8B-B14F-4D97-AF65-F5344CB8AC3E}">
        <p14:creationId xmlns:p14="http://schemas.microsoft.com/office/powerpoint/2010/main" xmlns="" val="2284104947"/>
      </p:ext>
    </p:extLst>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flipV="1">
            <a:off x="406400" y="404664"/>
            <a:ext cx="11582400" cy="52536"/>
          </a:xfrm>
        </p:spPr>
        <p:txBody>
          <a:bodyPr>
            <a:normAutofit fontScale="90000"/>
          </a:bodyPr>
          <a:lstStyle/>
          <a:p>
            <a:pPr algn="ctr">
              <a:defRPr/>
            </a:pPr>
            <a:r>
              <a:rPr lang="ru-RU" dirty="0" smtClean="0"/>
              <a:t/>
            </a:r>
            <a:br>
              <a:rPr lang="ru-RU" dirty="0" smtClean="0"/>
            </a:br>
            <a:endParaRPr lang="ru-RU" dirty="0"/>
          </a:p>
        </p:txBody>
      </p:sp>
      <p:sp>
        <p:nvSpPr>
          <p:cNvPr id="14339" name="Содержимое 2"/>
          <p:cNvSpPr>
            <a:spLocks noGrp="1"/>
          </p:cNvSpPr>
          <p:nvPr>
            <p:ph idx="1"/>
          </p:nvPr>
        </p:nvSpPr>
        <p:spPr>
          <a:xfrm>
            <a:off x="406400" y="-242888"/>
            <a:ext cx="11582400" cy="7100888"/>
          </a:xfrm>
        </p:spPr>
        <p:txBody>
          <a:bodyPr>
            <a:normAutofit fontScale="85000" lnSpcReduction="10000"/>
          </a:bodyPr>
          <a:lstStyle/>
          <a:p>
            <a:pPr>
              <a:buFont typeface="Wingdings 2" pitchFamily="18" charset="2"/>
              <a:buNone/>
              <a:defRPr/>
            </a:pPr>
            <a:r>
              <a:rPr lang="ru-RU" dirty="0" smtClean="0"/>
              <a:t>     </a:t>
            </a:r>
          </a:p>
          <a:p>
            <a:pPr marL="0" indent="342900" algn="just">
              <a:lnSpc>
                <a:spcPct val="120000"/>
              </a:lnSpc>
              <a:spcBef>
                <a:spcPts val="0"/>
              </a:spcBef>
              <a:buFont typeface="Wingdings 2" pitchFamily="18" charset="2"/>
              <a:buNone/>
              <a:defRPr/>
            </a:pPr>
            <a:r>
              <a:rPr lang="ru-RU" b="1" spc="-150" dirty="0"/>
              <a:t>Экономическая подготовка проекта включает, как правило, следующие виды работ: анализ спроса и предложения по организации входящих финансовых потоков проекта; обоснование тарифов (цен); обоснование необходимых бюджетных субсидий или </a:t>
            </a:r>
            <a:r>
              <a:rPr lang="ru-RU" b="1" spc="-150" dirty="0" err="1"/>
              <a:t>госзакупок</a:t>
            </a:r>
            <a:r>
              <a:rPr lang="ru-RU" b="1" spc="-150" dirty="0"/>
              <a:t> услуг (если необходимо); обоснование бюджетной эффективности реализации проекта на условиях ГЧП; подготовку финансовой модели; подготовку и сдачу бизнес-плана проекта, составленного с учетом требований финансовых организаций; подготовку разделов конкурсной документации (бизнес-план, состав информации, критерии оценки предложений, порядок оценки финансовых предложений). При подготовке бизнес-плана и финансовой модели проекта выполняются требования институтов развития, в том числе Внешэкономбанка.</a:t>
            </a:r>
          </a:p>
        </p:txBody>
      </p:sp>
      <p:sp>
        <p:nvSpPr>
          <p:cNvPr id="88068" name="Номер слайда 3"/>
          <p:cNvSpPr>
            <a:spLocks noGrp="1"/>
          </p:cNvSpPr>
          <p:nvPr>
            <p:ph type="sldNum" sz="quarter" idx="12"/>
          </p:nvPr>
        </p:nvSpPr>
        <p:spPr bwMode="auto">
          <a:noFill/>
          <a:ln>
            <a:miter lim="800000"/>
            <a:headEnd/>
            <a:tailEnd/>
          </a:ln>
        </p:spPr>
        <p:txBody>
          <a:bodyPr/>
          <a:lstStyle/>
          <a:p>
            <a:fld id="{8779E0FD-4D4A-4071-84D0-688D3B6A17C2}" type="slidenum">
              <a:rPr lang="ru-RU" altLang="ru-RU"/>
              <a:pPr/>
              <a:t>120</a:t>
            </a:fld>
            <a:endParaRPr lang="ru-RU" altLang="ru-RU"/>
          </a:p>
        </p:txBody>
      </p:sp>
    </p:spTree>
  </p:cSld>
  <p:clrMapOvr>
    <a:masterClrMapping/>
  </p:clrMapOvr>
  <p:timing>
    <p:tnLst>
      <p:par>
        <p:cTn id="1" dur="indefinite" restart="never" nodeType="tmRoot"/>
      </p:par>
    </p:tn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flipV="1">
            <a:off x="406400" y="404664"/>
            <a:ext cx="11582400" cy="52536"/>
          </a:xfrm>
        </p:spPr>
        <p:txBody>
          <a:bodyPr>
            <a:normAutofit fontScale="90000"/>
          </a:bodyPr>
          <a:lstStyle/>
          <a:p>
            <a:pPr algn="ctr">
              <a:defRPr/>
            </a:pPr>
            <a:r>
              <a:rPr lang="ru-RU" dirty="0" smtClean="0"/>
              <a:t/>
            </a:r>
            <a:br>
              <a:rPr lang="ru-RU" dirty="0" smtClean="0"/>
            </a:br>
            <a:endParaRPr lang="ru-RU" dirty="0"/>
          </a:p>
        </p:txBody>
      </p:sp>
      <p:sp>
        <p:nvSpPr>
          <p:cNvPr id="14339" name="Содержимое 2"/>
          <p:cNvSpPr>
            <a:spLocks noGrp="1"/>
          </p:cNvSpPr>
          <p:nvPr>
            <p:ph idx="1"/>
          </p:nvPr>
        </p:nvSpPr>
        <p:spPr>
          <a:xfrm>
            <a:off x="406400" y="-242888"/>
            <a:ext cx="11582400" cy="7100888"/>
          </a:xfrm>
        </p:spPr>
        <p:txBody>
          <a:bodyPr>
            <a:normAutofit fontScale="92500" lnSpcReduction="10000"/>
          </a:bodyPr>
          <a:lstStyle/>
          <a:p>
            <a:pPr>
              <a:buFont typeface="Wingdings 2" pitchFamily="18" charset="2"/>
              <a:buNone/>
              <a:defRPr/>
            </a:pPr>
            <a:r>
              <a:rPr lang="ru-RU" dirty="0" smtClean="0"/>
              <a:t>     </a:t>
            </a:r>
          </a:p>
          <a:p>
            <a:pPr marL="0" indent="342900" algn="just">
              <a:lnSpc>
                <a:spcPct val="120000"/>
              </a:lnSpc>
              <a:spcBef>
                <a:spcPts val="0"/>
              </a:spcBef>
              <a:buFont typeface="Wingdings 2" pitchFamily="18" charset="2"/>
              <a:buNone/>
              <a:defRPr/>
            </a:pPr>
            <a:r>
              <a:rPr lang="ru-RU" b="1" spc="-300" dirty="0" err="1"/>
              <a:t>Предпроектные</a:t>
            </a:r>
            <a:r>
              <a:rPr lang="ru-RU" b="1" spc="-300" dirty="0"/>
              <a:t> работы предусматривают </a:t>
            </a:r>
            <a:r>
              <a:rPr lang="ru-RU" b="1" spc="-150" dirty="0"/>
              <a:t>формирование межведомственных групп государственных и муниципальных служащих для проведения тендера и управления исполнением контракта ГЧП, а также проведение мероприятий по их переподготовке</a:t>
            </a:r>
            <a:r>
              <a:rPr lang="ru-RU" b="1" spc="-150" dirty="0" smtClean="0"/>
              <a:t>.</a:t>
            </a:r>
          </a:p>
          <a:p>
            <a:pPr marL="0" indent="342900" algn="just">
              <a:lnSpc>
                <a:spcPct val="120000"/>
              </a:lnSpc>
              <a:spcBef>
                <a:spcPts val="0"/>
              </a:spcBef>
              <a:buFont typeface="Wingdings 2" pitchFamily="18" charset="2"/>
              <a:buNone/>
              <a:defRPr/>
            </a:pPr>
            <a:r>
              <a:rPr lang="ru-RU" b="1" spc="-150" dirty="0"/>
              <a:t>В итоге </a:t>
            </a:r>
            <a:r>
              <a:rPr lang="ru-RU" b="1" spc="-150" dirty="0" err="1"/>
              <a:t>предпроектных</a:t>
            </a:r>
            <a:r>
              <a:rPr lang="ru-RU" b="1" spc="-150" dirty="0"/>
              <a:t> процедур предполагается </a:t>
            </a:r>
            <a:r>
              <a:rPr lang="ru-RU" b="1" spc="-300" dirty="0"/>
              <a:t>проведение общественных слушаний по </a:t>
            </a:r>
            <a:r>
              <a:rPr lang="ru-RU" b="1" spc="-150" dirty="0"/>
              <a:t>подготовленным документам. Общественные слушания могут включать в себя такие мероприятия, как сходы граждан, общественные и экспертные консультации, слушания в законодательных органах, распространение существенных сведений о проекте через средства массовой информации.</a:t>
            </a:r>
          </a:p>
        </p:txBody>
      </p:sp>
      <p:sp>
        <p:nvSpPr>
          <p:cNvPr id="89092" name="Номер слайда 3"/>
          <p:cNvSpPr>
            <a:spLocks noGrp="1"/>
          </p:cNvSpPr>
          <p:nvPr>
            <p:ph type="sldNum" sz="quarter" idx="12"/>
          </p:nvPr>
        </p:nvSpPr>
        <p:spPr bwMode="auto">
          <a:noFill/>
          <a:ln>
            <a:miter lim="800000"/>
            <a:headEnd/>
            <a:tailEnd/>
          </a:ln>
        </p:spPr>
        <p:txBody>
          <a:bodyPr/>
          <a:lstStyle/>
          <a:p>
            <a:fld id="{EC90D6D0-5B1B-4243-8F44-058CC8E6618B}" type="slidenum">
              <a:rPr lang="ru-RU" altLang="ru-RU"/>
              <a:pPr/>
              <a:t>121</a:t>
            </a:fld>
            <a:endParaRPr lang="ru-RU" altLang="ru-RU"/>
          </a:p>
        </p:txBody>
      </p:sp>
    </p:spTree>
  </p:cSld>
  <p:clrMapOvr>
    <a:masterClrMapping/>
  </p:clrMapOvr>
  <p:timing>
    <p:tnLst>
      <p:par>
        <p:cTn id="1" dur="indefinite" restart="never" nodeType="tmRoot"/>
      </p:par>
    </p:tn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flipV="1">
            <a:off x="406400" y="404664"/>
            <a:ext cx="11582400" cy="52536"/>
          </a:xfrm>
        </p:spPr>
        <p:txBody>
          <a:bodyPr>
            <a:normAutofit fontScale="90000"/>
          </a:bodyPr>
          <a:lstStyle/>
          <a:p>
            <a:pPr algn="ctr">
              <a:defRPr/>
            </a:pPr>
            <a:r>
              <a:rPr lang="ru-RU" dirty="0" smtClean="0"/>
              <a:t/>
            </a:r>
            <a:br>
              <a:rPr lang="ru-RU" dirty="0" smtClean="0"/>
            </a:br>
            <a:endParaRPr lang="ru-RU" dirty="0"/>
          </a:p>
        </p:txBody>
      </p:sp>
      <p:sp>
        <p:nvSpPr>
          <p:cNvPr id="14339" name="Содержимое 2"/>
          <p:cNvSpPr>
            <a:spLocks noGrp="1"/>
          </p:cNvSpPr>
          <p:nvPr>
            <p:ph idx="1"/>
          </p:nvPr>
        </p:nvSpPr>
        <p:spPr>
          <a:xfrm>
            <a:off x="406400" y="-242888"/>
            <a:ext cx="11582400" cy="7100888"/>
          </a:xfrm>
        </p:spPr>
        <p:txBody>
          <a:bodyPr>
            <a:normAutofit/>
          </a:bodyPr>
          <a:lstStyle/>
          <a:p>
            <a:pPr>
              <a:buFont typeface="Wingdings 2" pitchFamily="18" charset="2"/>
              <a:buNone/>
              <a:defRPr/>
            </a:pPr>
            <a:r>
              <a:rPr lang="ru-RU" dirty="0" smtClean="0"/>
              <a:t>     </a:t>
            </a:r>
          </a:p>
          <a:p>
            <a:pPr marL="0" indent="342900" algn="just">
              <a:lnSpc>
                <a:spcPct val="120000"/>
              </a:lnSpc>
              <a:spcBef>
                <a:spcPts val="0"/>
              </a:spcBef>
              <a:buFont typeface="Wingdings 2" pitchFamily="18" charset="2"/>
              <a:buNone/>
              <a:defRPr/>
            </a:pPr>
            <a:r>
              <a:rPr lang="ru-RU" b="1" spc="-150" dirty="0">
                <a:solidFill>
                  <a:srgbClr val="FF0000"/>
                </a:solidFill>
              </a:rPr>
              <a:t>Решение ОГМУ о проведении тендера по результатам выполненных </a:t>
            </a:r>
            <a:r>
              <a:rPr lang="ru-RU" b="1" spc="-150" dirty="0" err="1">
                <a:solidFill>
                  <a:srgbClr val="FF0000"/>
                </a:solidFill>
              </a:rPr>
              <a:t>предпроектных</a:t>
            </a:r>
            <a:r>
              <a:rPr lang="ru-RU" b="1" spc="-150" dirty="0">
                <a:solidFill>
                  <a:srgbClr val="FF0000"/>
                </a:solidFill>
              </a:rPr>
              <a:t> работ должно включать в себя помимо формальных моментов:</a:t>
            </a:r>
          </a:p>
          <a:p>
            <a:pPr marL="0" indent="342900" algn="just">
              <a:lnSpc>
                <a:spcPct val="120000"/>
              </a:lnSpc>
              <a:spcBef>
                <a:spcPts val="0"/>
              </a:spcBef>
              <a:buFont typeface="Wingdings 2" pitchFamily="18" charset="2"/>
              <a:buNone/>
              <a:defRPr/>
            </a:pPr>
            <a:r>
              <a:rPr lang="ru-RU" b="1" spc="-150" dirty="0"/>
              <a:t>• вопросы разработки проектной документации (в необходимых объемах, определяемых по результатам работы технического консультанта);</a:t>
            </a:r>
          </a:p>
          <a:p>
            <a:pPr marL="0" indent="342900" algn="just">
              <a:lnSpc>
                <a:spcPct val="120000"/>
              </a:lnSpc>
              <a:spcBef>
                <a:spcPts val="0"/>
              </a:spcBef>
              <a:buFont typeface="Wingdings 2" pitchFamily="18" charset="2"/>
              <a:buNone/>
              <a:defRPr/>
            </a:pPr>
            <a:r>
              <a:rPr lang="ru-RU" b="1" spc="-150" dirty="0"/>
              <a:t>• вопросы подготовки территории (в необходимых объемах, определяемых по результатам работы технического консультанта);</a:t>
            </a:r>
          </a:p>
          <a:p>
            <a:pPr marL="0" indent="342900" algn="just">
              <a:lnSpc>
                <a:spcPct val="120000"/>
              </a:lnSpc>
              <a:spcBef>
                <a:spcPts val="0"/>
              </a:spcBef>
              <a:buFont typeface="Wingdings 2" pitchFamily="18" charset="2"/>
              <a:buNone/>
              <a:defRPr/>
            </a:pPr>
            <a:r>
              <a:rPr lang="ru-RU" b="1" spc="-150" dirty="0"/>
              <a:t>• вопросы разрешений и согласований;</a:t>
            </a:r>
          </a:p>
        </p:txBody>
      </p:sp>
      <p:sp>
        <p:nvSpPr>
          <p:cNvPr id="90116" name="Номер слайда 3"/>
          <p:cNvSpPr>
            <a:spLocks noGrp="1"/>
          </p:cNvSpPr>
          <p:nvPr>
            <p:ph type="sldNum" sz="quarter" idx="12"/>
          </p:nvPr>
        </p:nvSpPr>
        <p:spPr bwMode="auto">
          <a:noFill/>
          <a:ln>
            <a:miter lim="800000"/>
            <a:headEnd/>
            <a:tailEnd/>
          </a:ln>
        </p:spPr>
        <p:txBody>
          <a:bodyPr/>
          <a:lstStyle/>
          <a:p>
            <a:fld id="{10720A7C-F60B-4C06-A16D-DD0FC8690F19}" type="slidenum">
              <a:rPr lang="ru-RU" altLang="ru-RU"/>
              <a:pPr/>
              <a:t>122</a:t>
            </a:fld>
            <a:endParaRPr lang="ru-RU" altLang="ru-RU"/>
          </a:p>
        </p:txBody>
      </p:sp>
    </p:spTree>
  </p:cSld>
  <p:clrMapOvr>
    <a:masterClrMapping/>
  </p:clrMapOvr>
  <p:timing>
    <p:tnLst>
      <p:par>
        <p:cTn id="1" dur="indefinite" restart="never" nodeType="tmRoot"/>
      </p:par>
    </p:tn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flipV="1">
            <a:off x="406400" y="404664"/>
            <a:ext cx="11582400" cy="52536"/>
          </a:xfrm>
        </p:spPr>
        <p:txBody>
          <a:bodyPr>
            <a:normAutofit fontScale="90000"/>
          </a:bodyPr>
          <a:lstStyle/>
          <a:p>
            <a:pPr algn="ctr">
              <a:defRPr/>
            </a:pPr>
            <a:r>
              <a:rPr lang="ru-RU" dirty="0" smtClean="0"/>
              <a:t/>
            </a:r>
            <a:br>
              <a:rPr lang="ru-RU" dirty="0" smtClean="0"/>
            </a:br>
            <a:endParaRPr lang="ru-RU" dirty="0"/>
          </a:p>
        </p:txBody>
      </p:sp>
      <p:sp>
        <p:nvSpPr>
          <p:cNvPr id="14339" name="Содержимое 2"/>
          <p:cNvSpPr>
            <a:spLocks noGrp="1"/>
          </p:cNvSpPr>
          <p:nvPr>
            <p:ph idx="1"/>
          </p:nvPr>
        </p:nvSpPr>
        <p:spPr>
          <a:xfrm>
            <a:off x="406400" y="-242888"/>
            <a:ext cx="11582400" cy="7100888"/>
          </a:xfrm>
        </p:spPr>
        <p:txBody>
          <a:bodyPr>
            <a:normAutofit/>
          </a:bodyPr>
          <a:lstStyle/>
          <a:p>
            <a:pPr>
              <a:buFont typeface="Wingdings 2" pitchFamily="18" charset="2"/>
              <a:buNone/>
              <a:defRPr/>
            </a:pPr>
            <a:r>
              <a:rPr lang="ru-RU" dirty="0" smtClean="0"/>
              <a:t>     </a:t>
            </a:r>
          </a:p>
          <a:p>
            <a:pPr marL="0" indent="342900" algn="just">
              <a:lnSpc>
                <a:spcPct val="120000"/>
              </a:lnSpc>
              <a:spcBef>
                <a:spcPts val="0"/>
              </a:spcBef>
              <a:buFont typeface="Wingdings 2" pitchFamily="18" charset="2"/>
              <a:buNone/>
              <a:defRPr/>
            </a:pPr>
            <a:r>
              <a:rPr lang="ru-RU" b="1" spc="-150" dirty="0"/>
              <a:t>• вопросы доработки правоустанавливающих документов и развития локальной нормативной базы (в необходимых объемах, определяемых по результатам работы юридического консультанта);</a:t>
            </a:r>
          </a:p>
          <a:p>
            <a:pPr marL="0" indent="342900" algn="just">
              <a:lnSpc>
                <a:spcPct val="120000"/>
              </a:lnSpc>
              <a:spcBef>
                <a:spcPts val="0"/>
              </a:spcBef>
              <a:buFont typeface="Wingdings 2" pitchFamily="18" charset="2"/>
              <a:buNone/>
              <a:defRPr/>
            </a:pPr>
            <a:r>
              <a:rPr lang="ru-RU" b="1" spc="-150" dirty="0"/>
              <a:t>• вопросы выработки необходимых тарифных и иных решений, относящихся к экономическому регулированию, бюджетным субсидиям в проект, финансовому обеспечению работ ОГМУ по подготовке проекта (в необходимых объемах, определяемых по результатам работы экономического консультанта).</a:t>
            </a:r>
          </a:p>
        </p:txBody>
      </p:sp>
      <p:sp>
        <p:nvSpPr>
          <p:cNvPr id="91140" name="Номер слайда 3"/>
          <p:cNvSpPr>
            <a:spLocks noGrp="1"/>
          </p:cNvSpPr>
          <p:nvPr>
            <p:ph type="sldNum" sz="quarter" idx="12"/>
          </p:nvPr>
        </p:nvSpPr>
        <p:spPr bwMode="auto">
          <a:noFill/>
          <a:ln>
            <a:miter lim="800000"/>
            <a:headEnd/>
            <a:tailEnd/>
          </a:ln>
        </p:spPr>
        <p:txBody>
          <a:bodyPr/>
          <a:lstStyle/>
          <a:p>
            <a:fld id="{63CB7CA9-537E-46A3-8B9A-3EB17F7A9A64}" type="slidenum">
              <a:rPr lang="ru-RU" altLang="ru-RU"/>
              <a:pPr/>
              <a:t>123</a:t>
            </a:fld>
            <a:endParaRPr lang="ru-RU" altLang="ru-RU"/>
          </a:p>
        </p:txBody>
      </p:sp>
    </p:spTree>
  </p:cSld>
  <p:clrMapOvr>
    <a:masterClrMapping/>
  </p:clrMapOvr>
  <p:timing>
    <p:tnLst>
      <p:par>
        <p:cTn id="1" dur="indefinite" restart="never" nodeType="tmRoot"/>
      </p:par>
    </p:tn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flipV="1">
            <a:off x="406400" y="404664"/>
            <a:ext cx="11582400" cy="52536"/>
          </a:xfrm>
        </p:spPr>
        <p:txBody>
          <a:bodyPr>
            <a:normAutofit fontScale="90000"/>
          </a:bodyPr>
          <a:lstStyle/>
          <a:p>
            <a:pPr algn="ctr">
              <a:defRPr/>
            </a:pPr>
            <a:r>
              <a:rPr lang="ru-RU" dirty="0" smtClean="0"/>
              <a:t/>
            </a:r>
            <a:br>
              <a:rPr lang="ru-RU" dirty="0" smtClean="0"/>
            </a:br>
            <a:endParaRPr lang="ru-RU" dirty="0"/>
          </a:p>
        </p:txBody>
      </p:sp>
      <p:sp>
        <p:nvSpPr>
          <p:cNvPr id="14339" name="Содержимое 2"/>
          <p:cNvSpPr>
            <a:spLocks noGrp="1"/>
          </p:cNvSpPr>
          <p:nvPr>
            <p:ph idx="1"/>
          </p:nvPr>
        </p:nvSpPr>
        <p:spPr>
          <a:xfrm>
            <a:off x="406400" y="-242888"/>
            <a:ext cx="11582400" cy="7100888"/>
          </a:xfrm>
        </p:spPr>
        <p:txBody>
          <a:bodyPr>
            <a:normAutofit/>
          </a:bodyPr>
          <a:lstStyle/>
          <a:p>
            <a:pPr>
              <a:buFont typeface="Wingdings 2" pitchFamily="18" charset="2"/>
              <a:buNone/>
              <a:defRPr/>
            </a:pPr>
            <a:r>
              <a:rPr lang="ru-RU" dirty="0" smtClean="0"/>
              <a:t>     </a:t>
            </a:r>
          </a:p>
          <a:p>
            <a:pPr marL="0" indent="342900" algn="just">
              <a:lnSpc>
                <a:spcPct val="120000"/>
              </a:lnSpc>
              <a:spcBef>
                <a:spcPts val="0"/>
              </a:spcBef>
              <a:buFont typeface="Wingdings 2" pitchFamily="18" charset="2"/>
              <a:buNone/>
              <a:defRPr/>
            </a:pPr>
            <a:r>
              <a:rPr lang="ru-RU" b="1" spc="-150" dirty="0"/>
              <a:t>По завершении тендера осуществляется работа по привлечению в проект частным инвестором внебюджетного финансирования на условиях заключенного контракта ГЧП. Последовательность действий на данном этапе определяется графиком </a:t>
            </a:r>
            <a:r>
              <a:rPr lang="ru-RU" b="1" dirty="0"/>
              <a:t>переговоров частного инвестора с </a:t>
            </a:r>
            <a:r>
              <a:rPr lang="ru-RU" b="1" spc="-150" dirty="0"/>
              <a:t>финансирующими организациями, но по продолжительности этот этап не может превышать установленный в конкурсной документации срок для введения контракта в силу. </a:t>
            </a:r>
          </a:p>
        </p:txBody>
      </p:sp>
      <p:sp>
        <p:nvSpPr>
          <p:cNvPr id="92164" name="Номер слайда 3"/>
          <p:cNvSpPr>
            <a:spLocks noGrp="1"/>
          </p:cNvSpPr>
          <p:nvPr>
            <p:ph type="sldNum" sz="quarter" idx="12"/>
          </p:nvPr>
        </p:nvSpPr>
        <p:spPr bwMode="auto">
          <a:noFill/>
          <a:ln>
            <a:miter lim="800000"/>
            <a:headEnd/>
            <a:tailEnd/>
          </a:ln>
        </p:spPr>
        <p:txBody>
          <a:bodyPr/>
          <a:lstStyle/>
          <a:p>
            <a:fld id="{D9675F4E-88C0-440E-9E71-1BB10B8F3D08}" type="slidenum">
              <a:rPr lang="ru-RU" altLang="ru-RU"/>
              <a:pPr/>
              <a:t>124</a:t>
            </a:fld>
            <a:endParaRPr lang="ru-RU" altLang="ru-RU"/>
          </a:p>
        </p:txBody>
      </p:sp>
    </p:spTree>
  </p:cSld>
  <p:clrMapOvr>
    <a:masterClrMapping/>
  </p:clrMapOvr>
  <p:timing>
    <p:tnLst>
      <p:par>
        <p:cTn id="1" dur="indefinite" restart="never" nodeType="tmRoot"/>
      </p:par>
    </p:tn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flipV="1">
            <a:off x="406400" y="404664"/>
            <a:ext cx="11582400" cy="52536"/>
          </a:xfrm>
        </p:spPr>
        <p:txBody>
          <a:bodyPr>
            <a:normAutofit fontScale="90000"/>
          </a:bodyPr>
          <a:lstStyle/>
          <a:p>
            <a:pPr algn="ctr">
              <a:defRPr/>
            </a:pPr>
            <a:r>
              <a:rPr lang="ru-RU" dirty="0" smtClean="0"/>
              <a:t/>
            </a:r>
            <a:br>
              <a:rPr lang="ru-RU" dirty="0" smtClean="0"/>
            </a:br>
            <a:endParaRPr lang="ru-RU" dirty="0"/>
          </a:p>
        </p:txBody>
      </p:sp>
      <p:sp>
        <p:nvSpPr>
          <p:cNvPr id="14339" name="Содержимое 2"/>
          <p:cNvSpPr>
            <a:spLocks noGrp="1"/>
          </p:cNvSpPr>
          <p:nvPr>
            <p:ph idx="1"/>
          </p:nvPr>
        </p:nvSpPr>
        <p:spPr>
          <a:xfrm>
            <a:off x="406400" y="-242888"/>
            <a:ext cx="11582400" cy="7100888"/>
          </a:xfrm>
        </p:spPr>
        <p:txBody>
          <a:bodyPr>
            <a:normAutofit/>
          </a:bodyPr>
          <a:lstStyle/>
          <a:p>
            <a:pPr>
              <a:buFont typeface="Wingdings 2" pitchFamily="18" charset="2"/>
              <a:buNone/>
              <a:defRPr/>
            </a:pPr>
            <a:r>
              <a:rPr lang="ru-RU" dirty="0" smtClean="0"/>
              <a:t>     </a:t>
            </a:r>
          </a:p>
          <a:p>
            <a:pPr marL="0" indent="342900" algn="just">
              <a:lnSpc>
                <a:spcPct val="120000"/>
              </a:lnSpc>
              <a:spcBef>
                <a:spcPts val="0"/>
              </a:spcBef>
              <a:buFont typeface="Wingdings 2" pitchFamily="18" charset="2"/>
              <a:buNone/>
              <a:defRPr/>
            </a:pPr>
            <a:r>
              <a:rPr lang="ru-RU" b="1" spc="-150" dirty="0"/>
              <a:t>ОГМУ участвует в переговорах и презентациях частного инвестора с финансирующими организациями, разъясняет условия контракта, порядок деятельности по выполнению своих обязательств, механизмы обеспечения своих обязательств, принятых в рамках контракта, перед частным инвестором. При необходимости финансирующим организациям предоставляется дополнительная информация по проекту и деятельности ОГМУ.</a:t>
            </a:r>
          </a:p>
        </p:txBody>
      </p:sp>
      <p:sp>
        <p:nvSpPr>
          <p:cNvPr id="93188" name="Номер слайда 3"/>
          <p:cNvSpPr>
            <a:spLocks noGrp="1"/>
          </p:cNvSpPr>
          <p:nvPr>
            <p:ph type="sldNum" sz="quarter" idx="12"/>
          </p:nvPr>
        </p:nvSpPr>
        <p:spPr bwMode="auto">
          <a:noFill/>
          <a:ln>
            <a:miter lim="800000"/>
            <a:headEnd/>
            <a:tailEnd/>
          </a:ln>
        </p:spPr>
        <p:txBody>
          <a:bodyPr/>
          <a:lstStyle/>
          <a:p>
            <a:fld id="{09970665-DB67-4420-888E-B423DA979DB9}" type="slidenum">
              <a:rPr lang="ru-RU" altLang="ru-RU"/>
              <a:pPr/>
              <a:t>125</a:t>
            </a:fld>
            <a:endParaRPr lang="ru-RU" altLang="ru-RU"/>
          </a:p>
        </p:txBody>
      </p:sp>
    </p:spTree>
  </p:cSld>
  <p:clrMapOvr>
    <a:masterClrMapping/>
  </p:clrMapOvr>
  <p:timing>
    <p:tnLst>
      <p:par>
        <p:cTn id="1" dur="indefinite" restart="never" nodeType="tmRoot"/>
      </p:par>
    </p:tn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flipV="1">
            <a:off x="406400" y="404664"/>
            <a:ext cx="11582400" cy="52536"/>
          </a:xfrm>
        </p:spPr>
        <p:txBody>
          <a:bodyPr>
            <a:normAutofit fontScale="90000"/>
          </a:bodyPr>
          <a:lstStyle/>
          <a:p>
            <a:pPr algn="ctr">
              <a:defRPr/>
            </a:pPr>
            <a:r>
              <a:rPr lang="ru-RU" dirty="0" smtClean="0"/>
              <a:t/>
            </a:r>
            <a:br>
              <a:rPr lang="ru-RU" dirty="0" smtClean="0"/>
            </a:br>
            <a:endParaRPr lang="ru-RU" dirty="0"/>
          </a:p>
        </p:txBody>
      </p:sp>
      <p:sp>
        <p:nvSpPr>
          <p:cNvPr id="14339" name="Содержимое 2"/>
          <p:cNvSpPr>
            <a:spLocks noGrp="1"/>
          </p:cNvSpPr>
          <p:nvPr>
            <p:ph idx="1"/>
          </p:nvPr>
        </p:nvSpPr>
        <p:spPr>
          <a:xfrm>
            <a:off x="406400" y="-242888"/>
            <a:ext cx="11582400" cy="7100888"/>
          </a:xfrm>
        </p:spPr>
        <p:txBody>
          <a:bodyPr>
            <a:normAutofit fontScale="92500"/>
          </a:bodyPr>
          <a:lstStyle/>
          <a:p>
            <a:pPr>
              <a:buFont typeface="Wingdings 2" pitchFamily="18" charset="2"/>
              <a:buNone/>
              <a:defRPr/>
            </a:pPr>
            <a:r>
              <a:rPr lang="ru-RU" dirty="0" smtClean="0"/>
              <a:t>     </a:t>
            </a:r>
          </a:p>
          <a:p>
            <a:pPr marL="0" indent="342900" algn="just">
              <a:lnSpc>
                <a:spcPct val="120000"/>
              </a:lnSpc>
              <a:spcBef>
                <a:spcPts val="0"/>
              </a:spcBef>
              <a:buFont typeface="Wingdings 2" pitchFamily="18" charset="2"/>
              <a:buNone/>
              <a:defRPr/>
            </a:pPr>
            <a:r>
              <a:rPr lang="ru-RU" b="1" spc="-150" dirty="0"/>
              <a:t>ОГМУ рассматривает предложения финансирующих организаций по коррекции контракта ГЧП в части, касающейся условий получения частным инвестором финансирования, и организации взаимодействия ОГМУ с финансирующими компаниями по реализации проекта. По результатам рассмотрения принимается решение о коррекции отдельных условий контракта, не являющихся существенными, а также о заключении дополнительных соглашений с финансирующими организациями и частным инвестором по вопросам взаимодействия при реализации проекта.</a:t>
            </a:r>
          </a:p>
        </p:txBody>
      </p:sp>
      <p:sp>
        <p:nvSpPr>
          <p:cNvPr id="94212" name="Номер слайда 3"/>
          <p:cNvSpPr>
            <a:spLocks noGrp="1"/>
          </p:cNvSpPr>
          <p:nvPr>
            <p:ph type="sldNum" sz="quarter" idx="12"/>
          </p:nvPr>
        </p:nvSpPr>
        <p:spPr bwMode="auto">
          <a:noFill/>
          <a:ln>
            <a:miter lim="800000"/>
            <a:headEnd/>
            <a:tailEnd/>
          </a:ln>
        </p:spPr>
        <p:txBody>
          <a:bodyPr/>
          <a:lstStyle/>
          <a:p>
            <a:fld id="{57430B7F-140F-4F79-8EE3-37C595C59DC8}" type="slidenum">
              <a:rPr lang="ru-RU" altLang="ru-RU"/>
              <a:pPr/>
              <a:t>126</a:t>
            </a:fld>
            <a:endParaRPr lang="ru-RU" altLang="ru-RU"/>
          </a:p>
        </p:txBody>
      </p:sp>
    </p:spTree>
  </p:cSld>
  <p:clrMapOvr>
    <a:masterClrMapping/>
  </p:clrMapOvr>
  <p:timing>
    <p:tnLst>
      <p:par>
        <p:cTn id="1" dur="indefinite" restart="never" nodeType="tmRoot"/>
      </p:par>
    </p:tn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flipV="1">
            <a:off x="406400" y="404664"/>
            <a:ext cx="11582400" cy="52536"/>
          </a:xfrm>
        </p:spPr>
        <p:txBody>
          <a:bodyPr>
            <a:normAutofit fontScale="90000"/>
          </a:bodyPr>
          <a:lstStyle/>
          <a:p>
            <a:pPr algn="ctr">
              <a:defRPr/>
            </a:pPr>
            <a:r>
              <a:rPr lang="ru-RU" dirty="0" smtClean="0"/>
              <a:t/>
            </a:r>
            <a:br>
              <a:rPr lang="ru-RU" dirty="0" smtClean="0"/>
            </a:br>
            <a:endParaRPr lang="ru-RU" dirty="0"/>
          </a:p>
        </p:txBody>
      </p:sp>
      <p:sp>
        <p:nvSpPr>
          <p:cNvPr id="14339" name="Содержимое 2"/>
          <p:cNvSpPr>
            <a:spLocks noGrp="1"/>
          </p:cNvSpPr>
          <p:nvPr>
            <p:ph idx="1"/>
          </p:nvPr>
        </p:nvSpPr>
        <p:spPr>
          <a:xfrm>
            <a:off x="406400" y="-242888"/>
            <a:ext cx="11582400" cy="7100888"/>
          </a:xfrm>
        </p:spPr>
        <p:txBody>
          <a:bodyPr>
            <a:normAutofit fontScale="85000" lnSpcReduction="10000"/>
          </a:bodyPr>
          <a:lstStyle/>
          <a:p>
            <a:pPr>
              <a:buFont typeface="Wingdings 2" pitchFamily="18" charset="2"/>
              <a:buNone/>
              <a:defRPr/>
            </a:pPr>
            <a:r>
              <a:rPr lang="ru-RU" dirty="0" smtClean="0"/>
              <a:t>     </a:t>
            </a:r>
          </a:p>
          <a:p>
            <a:pPr marL="0" indent="342900" algn="just">
              <a:lnSpc>
                <a:spcPct val="120000"/>
              </a:lnSpc>
              <a:spcBef>
                <a:spcPts val="0"/>
              </a:spcBef>
              <a:buFont typeface="Wingdings 2" pitchFamily="18" charset="2"/>
              <a:buNone/>
              <a:defRPr/>
            </a:pPr>
            <a:r>
              <a:rPr lang="ru-RU" sz="3500" b="1" spc="-150" dirty="0"/>
              <a:t>После завершения второго этапа работы по подготовке проекта и начала его фактической реализации осуществляется работа по мониторингу исполнения обязательств частных инвесторов и профильных подразделений ОГМУ, принятых в рамках контракта ГЧП. Важно не только организовать указанный мониторинг в части, касающейся исполнения обязательств частным партнером, но и контролировать исполнение обязательств подразделениями ОГМУ. </a:t>
            </a:r>
            <a:endParaRPr lang="ru-RU" sz="3500" b="1" spc="-150" dirty="0" smtClean="0"/>
          </a:p>
          <a:p>
            <a:pPr marL="0" indent="342900" algn="just">
              <a:lnSpc>
                <a:spcPct val="120000"/>
              </a:lnSpc>
              <a:spcBef>
                <a:spcPts val="0"/>
              </a:spcBef>
              <a:buFont typeface="Wingdings 2" pitchFamily="18" charset="2"/>
              <a:buNone/>
              <a:defRPr/>
            </a:pPr>
            <a:r>
              <a:rPr lang="ru-RU" sz="3500" b="1" spc="-150" dirty="0" smtClean="0"/>
              <a:t>В </a:t>
            </a:r>
            <a:r>
              <a:rPr lang="ru-RU" sz="3500" b="1" spc="-150" dirty="0"/>
              <a:t>ходе мониторинга ОГМУ должно определять потребность в усилении конкуренции за реализуемый контракт ГЧП с целью повышения эффективности его исполнения</a:t>
            </a:r>
          </a:p>
        </p:txBody>
      </p:sp>
      <p:sp>
        <p:nvSpPr>
          <p:cNvPr id="95236" name="Номер слайда 3"/>
          <p:cNvSpPr>
            <a:spLocks noGrp="1"/>
          </p:cNvSpPr>
          <p:nvPr>
            <p:ph type="sldNum" sz="quarter" idx="12"/>
          </p:nvPr>
        </p:nvSpPr>
        <p:spPr bwMode="auto">
          <a:noFill/>
          <a:ln>
            <a:miter lim="800000"/>
            <a:headEnd/>
            <a:tailEnd/>
          </a:ln>
        </p:spPr>
        <p:txBody>
          <a:bodyPr/>
          <a:lstStyle/>
          <a:p>
            <a:fld id="{BAA799BC-F413-4A32-BDAF-230C8A3D4EDD}" type="slidenum">
              <a:rPr lang="ru-RU" altLang="ru-RU"/>
              <a:pPr/>
              <a:t>127</a:t>
            </a:fld>
            <a:endParaRPr lang="ru-RU" altLang="ru-RU"/>
          </a:p>
        </p:txBody>
      </p:sp>
    </p:spTree>
  </p:cSld>
  <p:clrMapOvr>
    <a:masterClrMapping/>
  </p:clrMapOvr>
  <p:timing>
    <p:tnLst>
      <p:par>
        <p:cTn id="1" dur="indefinite" restart="never" nodeType="tmRoot"/>
      </p:par>
    </p:tn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flipV="1">
            <a:off x="406400" y="404664"/>
            <a:ext cx="11582400" cy="52536"/>
          </a:xfrm>
        </p:spPr>
        <p:txBody>
          <a:bodyPr>
            <a:normAutofit fontScale="90000"/>
          </a:bodyPr>
          <a:lstStyle/>
          <a:p>
            <a:pPr algn="ctr">
              <a:defRPr/>
            </a:pPr>
            <a:r>
              <a:rPr lang="ru-RU" dirty="0" smtClean="0"/>
              <a:t/>
            </a:r>
            <a:br>
              <a:rPr lang="ru-RU" dirty="0" smtClean="0"/>
            </a:br>
            <a:endParaRPr lang="ru-RU" dirty="0"/>
          </a:p>
        </p:txBody>
      </p:sp>
      <p:sp>
        <p:nvSpPr>
          <p:cNvPr id="14339" name="Содержимое 2"/>
          <p:cNvSpPr>
            <a:spLocks noGrp="1"/>
          </p:cNvSpPr>
          <p:nvPr>
            <p:ph idx="1"/>
          </p:nvPr>
        </p:nvSpPr>
        <p:spPr>
          <a:xfrm>
            <a:off x="406400" y="-242888"/>
            <a:ext cx="11582400" cy="7100888"/>
          </a:xfrm>
        </p:spPr>
        <p:txBody>
          <a:bodyPr>
            <a:normAutofit/>
          </a:bodyPr>
          <a:lstStyle/>
          <a:p>
            <a:pPr>
              <a:buFont typeface="Wingdings 2" pitchFamily="18" charset="2"/>
              <a:buNone/>
              <a:defRPr/>
            </a:pPr>
            <a:r>
              <a:rPr lang="ru-RU" dirty="0" smtClean="0"/>
              <a:t>     </a:t>
            </a:r>
          </a:p>
          <a:p>
            <a:pPr marL="0" indent="342900" algn="just">
              <a:lnSpc>
                <a:spcPct val="120000"/>
              </a:lnSpc>
              <a:spcBef>
                <a:spcPts val="0"/>
              </a:spcBef>
              <a:buFont typeface="Wingdings 2" pitchFamily="18" charset="2"/>
              <a:buNone/>
              <a:defRPr/>
            </a:pPr>
            <a:r>
              <a:rPr lang="ru-RU" b="1" spc="-150" dirty="0"/>
              <a:t>По завершении тендера осуществляется работа по привлечению в проект частным инвестором внебюджетного финансирования на условиях заключенного контракта ГЧП. Последовательность действий на данном этапе определяется графиком </a:t>
            </a:r>
            <a:r>
              <a:rPr lang="ru-RU" b="1" dirty="0"/>
              <a:t>переговоров частного инвестора с </a:t>
            </a:r>
            <a:r>
              <a:rPr lang="ru-RU" b="1" spc="-150" dirty="0"/>
              <a:t>финансирующими организациями, но по продолжительности этот этап не может превышать установленный в конкурсной документации срок для введения контракта в силу. </a:t>
            </a:r>
          </a:p>
        </p:txBody>
      </p:sp>
      <p:sp>
        <p:nvSpPr>
          <p:cNvPr id="96260" name="Номер слайда 3"/>
          <p:cNvSpPr>
            <a:spLocks noGrp="1"/>
          </p:cNvSpPr>
          <p:nvPr>
            <p:ph type="sldNum" sz="quarter" idx="12"/>
          </p:nvPr>
        </p:nvSpPr>
        <p:spPr bwMode="auto">
          <a:noFill/>
          <a:ln>
            <a:miter lim="800000"/>
            <a:headEnd/>
            <a:tailEnd/>
          </a:ln>
        </p:spPr>
        <p:txBody>
          <a:bodyPr/>
          <a:lstStyle/>
          <a:p>
            <a:fld id="{285281B2-3B01-4796-A9D0-9986721CE8EA}" type="slidenum">
              <a:rPr lang="ru-RU" altLang="ru-RU"/>
              <a:pPr/>
              <a:t>128</a:t>
            </a:fld>
            <a:endParaRPr lang="ru-RU" altLang="ru-RU"/>
          </a:p>
        </p:txBody>
      </p:sp>
    </p:spTree>
  </p:cSld>
  <p:clrMapOvr>
    <a:masterClrMapping/>
  </p:clrMapOvr>
  <p:timing>
    <p:tnLst>
      <p:par>
        <p:cTn id="1" dur="indefinite" restart="never" nodeType="tmRoot"/>
      </p:par>
    </p:tn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flipV="1">
            <a:off x="406400" y="404664"/>
            <a:ext cx="11582400" cy="52536"/>
          </a:xfrm>
        </p:spPr>
        <p:txBody>
          <a:bodyPr>
            <a:normAutofit fontScale="90000"/>
          </a:bodyPr>
          <a:lstStyle/>
          <a:p>
            <a:pPr algn="ctr">
              <a:defRPr/>
            </a:pPr>
            <a:r>
              <a:rPr lang="ru-RU" dirty="0" smtClean="0"/>
              <a:t/>
            </a:r>
            <a:br>
              <a:rPr lang="ru-RU" dirty="0" smtClean="0"/>
            </a:br>
            <a:endParaRPr lang="ru-RU" dirty="0"/>
          </a:p>
        </p:txBody>
      </p:sp>
      <p:sp>
        <p:nvSpPr>
          <p:cNvPr id="14339" name="Содержимое 2"/>
          <p:cNvSpPr>
            <a:spLocks noGrp="1"/>
          </p:cNvSpPr>
          <p:nvPr>
            <p:ph idx="1"/>
          </p:nvPr>
        </p:nvSpPr>
        <p:spPr>
          <a:xfrm>
            <a:off x="406400" y="-100013"/>
            <a:ext cx="11582400" cy="6958013"/>
          </a:xfrm>
        </p:spPr>
        <p:txBody>
          <a:bodyPr>
            <a:normAutofit fontScale="92500" lnSpcReduction="20000"/>
          </a:bodyPr>
          <a:lstStyle/>
          <a:p>
            <a:pPr>
              <a:buFont typeface="Wingdings 2" pitchFamily="18" charset="2"/>
              <a:buNone/>
              <a:defRPr/>
            </a:pPr>
            <a:r>
              <a:rPr lang="ru-RU" dirty="0" smtClean="0"/>
              <a:t>     </a:t>
            </a:r>
          </a:p>
          <a:p>
            <a:pPr marL="0" indent="342900" algn="ctr">
              <a:lnSpc>
                <a:spcPct val="120000"/>
              </a:lnSpc>
              <a:spcBef>
                <a:spcPts val="0"/>
              </a:spcBef>
              <a:buFont typeface="Wingdings 2" pitchFamily="18" charset="2"/>
              <a:buNone/>
              <a:defRPr/>
            </a:pPr>
            <a:r>
              <a:rPr lang="ru-RU" b="1" spc="-150" dirty="0">
                <a:solidFill>
                  <a:srgbClr val="FF0000"/>
                </a:solidFill>
              </a:rPr>
              <a:t>Роль государственных институтов развития в содействии ОГМУ по применению инструментов ГЧП для территориального и городского развития</a:t>
            </a:r>
          </a:p>
          <a:p>
            <a:pPr marL="0" indent="342900" algn="just">
              <a:lnSpc>
                <a:spcPct val="120000"/>
              </a:lnSpc>
              <a:spcBef>
                <a:spcPts val="0"/>
              </a:spcBef>
              <a:buFont typeface="Wingdings 2" pitchFamily="18" charset="2"/>
              <a:buNone/>
              <a:defRPr/>
            </a:pPr>
            <a:r>
              <a:rPr lang="ru-RU" b="1" spc="-150" dirty="0"/>
              <a:t>В соответствии с Федеральным законом от 17 мая 2007 г. № 82-ФЗ «О Банке развития» и Меморандумом о финансовой политике Внешэкономбанка одним из приоритетов в деятельности Внешэкономбанка является использование инструментов ГЧП. </a:t>
            </a:r>
            <a:endParaRPr lang="ru-RU" b="1" spc="-150" dirty="0" smtClean="0"/>
          </a:p>
          <a:p>
            <a:pPr marL="0" indent="342900" algn="just">
              <a:lnSpc>
                <a:spcPct val="120000"/>
              </a:lnSpc>
              <a:spcBef>
                <a:spcPts val="0"/>
              </a:spcBef>
              <a:buFont typeface="Wingdings 2" pitchFamily="18" charset="2"/>
              <a:buNone/>
              <a:defRPr/>
            </a:pPr>
            <a:r>
              <a:rPr lang="ru-RU" b="1" spc="-150" dirty="0" smtClean="0"/>
              <a:t>В </a:t>
            </a:r>
            <a:r>
              <a:rPr lang="ru-RU" b="1" spc="-150" dirty="0"/>
              <a:t>число важнейших стратегических ориентиров Внешэкономбанка на период 2008–2012 гг. входит обеспечение доли проектов, финансируемых на принципах ГЧП, в портфеле проектов банка на уровне не ниже 30% от совокупного объема финансируемых банком проектов.</a:t>
            </a:r>
          </a:p>
        </p:txBody>
      </p:sp>
      <p:sp>
        <p:nvSpPr>
          <p:cNvPr id="97284" name="Номер слайда 3"/>
          <p:cNvSpPr>
            <a:spLocks noGrp="1"/>
          </p:cNvSpPr>
          <p:nvPr>
            <p:ph type="sldNum" sz="quarter" idx="12"/>
          </p:nvPr>
        </p:nvSpPr>
        <p:spPr bwMode="auto">
          <a:noFill/>
          <a:ln>
            <a:miter lim="800000"/>
            <a:headEnd/>
            <a:tailEnd/>
          </a:ln>
        </p:spPr>
        <p:txBody>
          <a:bodyPr/>
          <a:lstStyle/>
          <a:p>
            <a:fld id="{DF09E3EF-858A-4C5C-B386-1C80C8A5A0EE}" type="slidenum">
              <a:rPr lang="ru-RU" altLang="ru-RU"/>
              <a:pPr/>
              <a:t>129</a:t>
            </a:fld>
            <a:endParaRPr lang="ru-RU" altLang="ru-RU"/>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207749" y="1"/>
            <a:ext cx="11277600" cy="818865"/>
          </a:xfrm>
        </p:spPr>
        <p:txBody>
          <a:bodyPr/>
          <a:lstStyle/>
          <a:p>
            <a:pPr algn="ctr"/>
            <a:r>
              <a:rPr lang="ru-RU" dirty="0">
                <a:solidFill>
                  <a:srgbClr val="7030A0"/>
                </a:solidFill>
              </a:rPr>
              <a:t>Период НЭПа</a:t>
            </a:r>
          </a:p>
        </p:txBody>
      </p:sp>
      <p:sp>
        <p:nvSpPr>
          <p:cNvPr id="3" name="Подзаголовок 2"/>
          <p:cNvSpPr>
            <a:spLocks noGrp="1"/>
          </p:cNvSpPr>
          <p:nvPr>
            <p:ph type="subTitle" idx="1"/>
          </p:nvPr>
        </p:nvSpPr>
        <p:spPr>
          <a:xfrm>
            <a:off x="0" y="3886199"/>
            <a:ext cx="12192000" cy="3169693"/>
          </a:xfrm>
        </p:spPr>
        <p:txBody>
          <a:bodyPr/>
          <a:lstStyle/>
          <a:p>
            <a:pPr algn="just"/>
            <a:r>
              <a:rPr lang="ru-RU" dirty="0"/>
              <a:t>На следующем витке исторической спирали концессии пришли в Советский Союз в начале 1920-х гг., в период нэпа. В результате Первой мировой и Гражданской войн Советская Россия оказалась в тяжелейшем экономическом положении. Промышленность и сельское хозяйство были практически разрушены. Кризис охватил все отрасли и сферы экономики страны. Начало мирного строительства и недовольство населения политикой «военного коммунизма» вынудили Советское правительство в начале 1920-х гг. осуществить резкий поворот в проводимой до этого экономической политике и пойти на быстрое развитие рыночных отношений.</a:t>
            </a:r>
          </a:p>
          <a:p>
            <a:pPr algn="just"/>
            <a:r>
              <a:rPr lang="ru-RU" dirty="0"/>
              <a:t>Новая экономическая политика (нэп), провозглашенная в 1921 г. Х съездом РКП(б), представляла собой систему мероприятий, направленных на быстрое восстановление и развитие хозяйства страны. Важным фактором возрождения промышленности стало признание необходимости оживления рыночных сил экономики. Наряду с развитием государственных предприятий создавались смешанные общества, стимулировалось появление небольших частных фирм, разрешалась сдача в аренду частному капиталу мелких предприятий.</a:t>
            </a:r>
          </a:p>
          <a:p>
            <a:endParaRPr lang="ru-RU" dirty="0"/>
          </a:p>
        </p:txBody>
      </p:sp>
    </p:spTree>
    <p:extLst>
      <p:ext uri="{BB962C8B-B14F-4D97-AF65-F5344CB8AC3E}">
        <p14:creationId xmlns:p14="http://schemas.microsoft.com/office/powerpoint/2010/main" xmlns="" val="376588492"/>
      </p:ext>
    </p:extLst>
  </p:cSld>
  <p:clrMapOvr>
    <a:masterClrMapping/>
  </p:clrMapOvr>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flipV="1">
            <a:off x="406400" y="404664"/>
            <a:ext cx="11582400" cy="52536"/>
          </a:xfrm>
        </p:spPr>
        <p:txBody>
          <a:bodyPr>
            <a:normAutofit fontScale="90000"/>
          </a:bodyPr>
          <a:lstStyle/>
          <a:p>
            <a:pPr algn="ctr">
              <a:defRPr/>
            </a:pPr>
            <a:r>
              <a:rPr lang="ru-RU" dirty="0" smtClean="0"/>
              <a:t/>
            </a:r>
            <a:br>
              <a:rPr lang="ru-RU" dirty="0" smtClean="0"/>
            </a:br>
            <a:endParaRPr lang="ru-RU" dirty="0"/>
          </a:p>
        </p:txBody>
      </p:sp>
      <p:sp>
        <p:nvSpPr>
          <p:cNvPr id="14339" name="Содержимое 2"/>
          <p:cNvSpPr>
            <a:spLocks noGrp="1"/>
          </p:cNvSpPr>
          <p:nvPr>
            <p:ph idx="1"/>
          </p:nvPr>
        </p:nvSpPr>
        <p:spPr>
          <a:xfrm>
            <a:off x="406400" y="-242888"/>
            <a:ext cx="11582400" cy="7100888"/>
          </a:xfrm>
        </p:spPr>
        <p:txBody>
          <a:bodyPr>
            <a:normAutofit fontScale="92500" lnSpcReduction="10000"/>
          </a:bodyPr>
          <a:lstStyle/>
          <a:p>
            <a:pPr>
              <a:buFont typeface="Wingdings 2" pitchFamily="18" charset="2"/>
              <a:buNone/>
              <a:defRPr/>
            </a:pPr>
            <a:r>
              <a:rPr lang="ru-RU" dirty="0" smtClean="0"/>
              <a:t>     </a:t>
            </a:r>
          </a:p>
          <a:p>
            <a:pPr marL="0" indent="342900" algn="just">
              <a:lnSpc>
                <a:spcPct val="120000"/>
              </a:lnSpc>
              <a:spcBef>
                <a:spcPts val="0"/>
              </a:spcBef>
              <a:buFont typeface="Wingdings 2" pitchFamily="18" charset="2"/>
              <a:buNone/>
              <a:defRPr/>
            </a:pPr>
            <a:r>
              <a:rPr lang="ru-RU" b="1" spc="-150" dirty="0"/>
              <a:t>Для реализации задач банка в области ГЧП создан Центр ГЧП Внешэкономбанка (далее – Центр). Деятельность Центра направлена на создание и поддержку развития рынка проектов ГЧП. Деятельность Центра по развитию регионального использования инструментов ГЧП направлена на достижение следующих целей</a:t>
            </a:r>
            <a:r>
              <a:rPr lang="ru-RU" b="1" spc="-150" dirty="0" smtClean="0"/>
              <a:t>:</a:t>
            </a:r>
          </a:p>
          <a:p>
            <a:pPr marL="0" indent="342900" algn="just">
              <a:lnSpc>
                <a:spcPct val="120000"/>
              </a:lnSpc>
              <a:spcBef>
                <a:spcPts val="0"/>
              </a:spcBef>
              <a:buFont typeface="Wingdings 2" pitchFamily="18" charset="2"/>
              <a:buNone/>
              <a:defRPr/>
            </a:pPr>
            <a:r>
              <a:rPr lang="ru-RU" b="1" spc="-150" dirty="0"/>
              <a:t>• Создать региональную сеть организаций, встроенных в систему государственного управления, обладающих необходимыми полномочиями, компетенциями и бюджетом, нацеленных на реализацию региональных или городских стратегий развития путем планомерной подготовки проектов ГЧП, </a:t>
            </a:r>
            <a:endParaRPr lang="ru-RU" b="1" spc="-150" dirty="0" smtClean="0"/>
          </a:p>
        </p:txBody>
      </p:sp>
      <p:sp>
        <p:nvSpPr>
          <p:cNvPr id="98308" name="Номер слайда 3"/>
          <p:cNvSpPr>
            <a:spLocks noGrp="1"/>
          </p:cNvSpPr>
          <p:nvPr>
            <p:ph type="sldNum" sz="quarter" idx="12"/>
          </p:nvPr>
        </p:nvSpPr>
        <p:spPr bwMode="auto">
          <a:noFill/>
          <a:ln>
            <a:miter lim="800000"/>
            <a:headEnd/>
            <a:tailEnd/>
          </a:ln>
        </p:spPr>
        <p:txBody>
          <a:bodyPr/>
          <a:lstStyle/>
          <a:p>
            <a:fld id="{F22E1ECA-EC40-4EA3-B644-3D23910629C9}" type="slidenum">
              <a:rPr lang="ru-RU" altLang="ru-RU"/>
              <a:pPr/>
              <a:t>130</a:t>
            </a:fld>
            <a:endParaRPr lang="ru-RU" altLang="ru-RU"/>
          </a:p>
        </p:txBody>
      </p:sp>
    </p:spTree>
  </p:cSld>
  <p:clrMapOvr>
    <a:masterClrMapping/>
  </p:clrMapOvr>
  <p:timing>
    <p:tnLst>
      <p:par>
        <p:cTn id="1" dur="indefinite" restart="never" nodeType="tmRoot"/>
      </p:par>
    </p:tnLst>
  </p:timing>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flipV="1">
            <a:off x="406400" y="404664"/>
            <a:ext cx="11582400" cy="52536"/>
          </a:xfrm>
        </p:spPr>
        <p:txBody>
          <a:bodyPr>
            <a:normAutofit fontScale="90000"/>
          </a:bodyPr>
          <a:lstStyle/>
          <a:p>
            <a:pPr algn="ctr">
              <a:defRPr/>
            </a:pPr>
            <a:r>
              <a:rPr lang="ru-RU" dirty="0" smtClean="0"/>
              <a:t/>
            </a:r>
            <a:br>
              <a:rPr lang="ru-RU" dirty="0" smtClean="0"/>
            </a:br>
            <a:endParaRPr lang="ru-RU" dirty="0"/>
          </a:p>
        </p:txBody>
      </p:sp>
      <p:sp>
        <p:nvSpPr>
          <p:cNvPr id="14339" name="Содержимое 2"/>
          <p:cNvSpPr>
            <a:spLocks noGrp="1"/>
          </p:cNvSpPr>
          <p:nvPr>
            <p:ph idx="1"/>
          </p:nvPr>
        </p:nvSpPr>
        <p:spPr>
          <a:xfrm>
            <a:off x="406400" y="-242888"/>
            <a:ext cx="11582400" cy="7100888"/>
          </a:xfrm>
        </p:spPr>
        <p:txBody>
          <a:bodyPr>
            <a:normAutofit fontScale="92500" lnSpcReduction="20000"/>
          </a:bodyPr>
          <a:lstStyle/>
          <a:p>
            <a:pPr>
              <a:buFont typeface="Wingdings 2" pitchFamily="18" charset="2"/>
              <a:buNone/>
              <a:defRPr/>
            </a:pPr>
            <a:r>
              <a:rPr lang="ru-RU" dirty="0" smtClean="0"/>
              <a:t>     </a:t>
            </a:r>
          </a:p>
          <a:p>
            <a:pPr marL="0" indent="342900" algn="just">
              <a:lnSpc>
                <a:spcPct val="120000"/>
              </a:lnSpc>
              <a:spcBef>
                <a:spcPts val="0"/>
              </a:spcBef>
              <a:buFont typeface="Wingdings 2" pitchFamily="18" charset="2"/>
              <a:buNone/>
              <a:defRPr/>
            </a:pPr>
            <a:r>
              <a:rPr lang="ru-RU" b="1" spc="-150" dirty="0"/>
              <a:t>организации проведения соответствующих тендерных процедур, поддержки управления рисками реализуемых проектов в рамках обязательств ОГМУ по контракту ГЧП и в рамках регионального законодательства по ГЧП.</a:t>
            </a:r>
          </a:p>
          <a:p>
            <a:pPr marL="0" indent="342900" algn="just">
              <a:lnSpc>
                <a:spcPct val="120000"/>
              </a:lnSpc>
              <a:spcBef>
                <a:spcPts val="0"/>
              </a:spcBef>
              <a:buFont typeface="Wingdings 2" pitchFamily="18" charset="2"/>
              <a:buNone/>
              <a:defRPr/>
            </a:pPr>
            <a:r>
              <a:rPr lang="ru-RU" b="1" spc="-150" dirty="0"/>
              <a:t>• Обеспечить регулярное участие Центра в деятельности региональных центров ГЧП в рамках совместного регламента организации проектной деятельности, ориентированного на использование ОГМУ возможностей государственных институтов развития; содействовать повышению качества и результативности работы РЦГЧП и оказывать им методологическую помощь; организовать регулярную переподготовку соответствующих кадров ОГМУ; создать квалифицированный спрос на услуги Центра.</a:t>
            </a:r>
          </a:p>
        </p:txBody>
      </p:sp>
      <p:sp>
        <p:nvSpPr>
          <p:cNvPr id="99332" name="Номер слайда 3"/>
          <p:cNvSpPr>
            <a:spLocks noGrp="1"/>
          </p:cNvSpPr>
          <p:nvPr>
            <p:ph type="sldNum" sz="quarter" idx="12"/>
          </p:nvPr>
        </p:nvSpPr>
        <p:spPr bwMode="auto">
          <a:noFill/>
          <a:ln>
            <a:miter lim="800000"/>
            <a:headEnd/>
            <a:tailEnd/>
          </a:ln>
        </p:spPr>
        <p:txBody>
          <a:bodyPr/>
          <a:lstStyle/>
          <a:p>
            <a:fld id="{2C04CB9F-CBE7-4C48-AB9D-FEBDFEB09055}" type="slidenum">
              <a:rPr lang="ru-RU" altLang="ru-RU"/>
              <a:pPr/>
              <a:t>131</a:t>
            </a:fld>
            <a:endParaRPr lang="ru-RU" altLang="ru-RU"/>
          </a:p>
        </p:txBody>
      </p:sp>
    </p:spTree>
  </p:cSld>
  <p:clrMapOvr>
    <a:masterClrMapping/>
  </p:clrMapOvr>
  <p:timing>
    <p:tnLst>
      <p:par>
        <p:cTn id="1" dur="indefinite" restart="never" nodeType="tmRoot"/>
      </p:par>
    </p:tnLst>
  </p:timing>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flipV="1">
            <a:off x="406400" y="404664"/>
            <a:ext cx="11582400" cy="52536"/>
          </a:xfrm>
        </p:spPr>
        <p:txBody>
          <a:bodyPr>
            <a:normAutofit fontScale="90000"/>
          </a:bodyPr>
          <a:lstStyle/>
          <a:p>
            <a:pPr algn="ctr">
              <a:defRPr/>
            </a:pPr>
            <a:r>
              <a:rPr lang="ru-RU" dirty="0" smtClean="0"/>
              <a:t/>
            </a:r>
            <a:br>
              <a:rPr lang="ru-RU" dirty="0" smtClean="0"/>
            </a:br>
            <a:endParaRPr lang="ru-RU" dirty="0"/>
          </a:p>
        </p:txBody>
      </p:sp>
      <p:sp>
        <p:nvSpPr>
          <p:cNvPr id="14339" name="Содержимое 2"/>
          <p:cNvSpPr>
            <a:spLocks noGrp="1"/>
          </p:cNvSpPr>
          <p:nvPr>
            <p:ph idx="1"/>
          </p:nvPr>
        </p:nvSpPr>
        <p:spPr>
          <a:xfrm>
            <a:off x="406400" y="-242888"/>
            <a:ext cx="11582400" cy="7100888"/>
          </a:xfrm>
        </p:spPr>
        <p:txBody>
          <a:bodyPr>
            <a:normAutofit/>
          </a:bodyPr>
          <a:lstStyle/>
          <a:p>
            <a:pPr>
              <a:buFont typeface="Wingdings 2" pitchFamily="18" charset="2"/>
              <a:buNone/>
              <a:defRPr/>
            </a:pPr>
            <a:r>
              <a:rPr lang="ru-RU" dirty="0" smtClean="0"/>
              <a:t>     </a:t>
            </a:r>
          </a:p>
          <a:p>
            <a:pPr marL="0" indent="342900" algn="just">
              <a:lnSpc>
                <a:spcPct val="120000"/>
              </a:lnSpc>
              <a:spcBef>
                <a:spcPts val="0"/>
              </a:spcBef>
              <a:buFont typeface="Wingdings 2" pitchFamily="18" charset="2"/>
              <a:buNone/>
              <a:defRPr/>
            </a:pPr>
            <a:r>
              <a:rPr lang="ru-RU" b="1" spc="-150" dirty="0"/>
              <a:t>• Получить на выходе прогнозируемый задел (поток) проектов регионального или городского развития, позволяющий привлекать финансовые организации, планировать деятельность банка, развивать конкуренцию консультационных компаний за участие в подготовке проектов и конкуренцию стратегических инвесторов за проекты; использовать сеть региональных центров и информацию о рынке проектов ГЧП для продвижения инвестиционного имиджа России.</a:t>
            </a:r>
          </a:p>
        </p:txBody>
      </p:sp>
      <p:sp>
        <p:nvSpPr>
          <p:cNvPr id="100356" name="Номер слайда 3"/>
          <p:cNvSpPr>
            <a:spLocks noGrp="1"/>
          </p:cNvSpPr>
          <p:nvPr>
            <p:ph type="sldNum" sz="quarter" idx="12"/>
          </p:nvPr>
        </p:nvSpPr>
        <p:spPr bwMode="auto">
          <a:noFill/>
          <a:ln>
            <a:miter lim="800000"/>
            <a:headEnd/>
            <a:tailEnd/>
          </a:ln>
        </p:spPr>
        <p:txBody>
          <a:bodyPr/>
          <a:lstStyle/>
          <a:p>
            <a:fld id="{BB3D9062-358C-45E5-A18B-176994E8A075}" type="slidenum">
              <a:rPr lang="ru-RU" altLang="ru-RU"/>
              <a:pPr/>
              <a:t>132</a:t>
            </a:fld>
            <a:endParaRPr lang="ru-RU" altLang="ru-RU"/>
          </a:p>
        </p:txBody>
      </p:sp>
    </p:spTree>
  </p:cSld>
  <p:clrMapOvr>
    <a:masterClrMapping/>
  </p:clrMapOvr>
  <p:timing>
    <p:tnLst>
      <p:par>
        <p:cTn id="1" dur="indefinite" restart="never" nodeType="tmRoot"/>
      </p:par>
    </p:tnLst>
  </p:timing>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06400" y="457200"/>
            <a:ext cx="11582400" cy="5186378"/>
          </a:xfrm>
        </p:spPr>
        <p:txBody>
          <a:bodyPr/>
          <a:lstStyle/>
          <a:p>
            <a:pPr algn="ctr" eaLnBrk="1" fontAlgn="auto" hangingPunct="1">
              <a:spcAft>
                <a:spcPts val="0"/>
              </a:spcAft>
              <a:defRPr/>
            </a:pPr>
            <a:r>
              <a:rPr lang="ru-RU" sz="6000" b="1" dirty="0" smtClean="0">
                <a:latin typeface="Times New Roman" pitchFamily="18" charset="0"/>
                <a:cs typeface="Times New Roman" pitchFamily="18" charset="0"/>
              </a:rPr>
              <a:t>СПАСИБО</a:t>
            </a:r>
            <a:r>
              <a:rPr lang="ru-RU" sz="5400" b="1" dirty="0" smtClean="0">
                <a:latin typeface="Times New Roman" pitchFamily="18" charset="0"/>
                <a:cs typeface="Times New Roman" pitchFamily="18" charset="0"/>
              </a:rPr>
              <a:t> </a:t>
            </a:r>
            <a:br>
              <a:rPr lang="ru-RU" sz="5400" b="1" dirty="0" smtClean="0">
                <a:latin typeface="Times New Roman" pitchFamily="18" charset="0"/>
                <a:cs typeface="Times New Roman" pitchFamily="18" charset="0"/>
              </a:rPr>
            </a:br>
            <a:r>
              <a:rPr lang="ru-RU" sz="6000" b="1" dirty="0" smtClean="0">
                <a:latin typeface="Times New Roman" pitchFamily="18" charset="0"/>
                <a:cs typeface="Times New Roman" pitchFamily="18" charset="0"/>
              </a:rPr>
              <a:t>ЗА</a:t>
            </a:r>
            <a:r>
              <a:rPr lang="ru-RU" sz="5400" b="1" dirty="0" smtClean="0">
                <a:latin typeface="Times New Roman" pitchFamily="18" charset="0"/>
                <a:cs typeface="Times New Roman" pitchFamily="18" charset="0"/>
              </a:rPr>
              <a:t> </a:t>
            </a:r>
            <a:r>
              <a:rPr lang="ru-RU" sz="6000" b="1" dirty="0" smtClean="0">
                <a:latin typeface="Times New Roman" pitchFamily="18" charset="0"/>
                <a:cs typeface="Times New Roman" pitchFamily="18" charset="0"/>
              </a:rPr>
              <a:t>ВНИМАНИЕ</a:t>
            </a:r>
            <a:r>
              <a:rPr lang="ru-RU" sz="5400" b="1" dirty="0" smtClean="0">
                <a:latin typeface="Times New Roman" pitchFamily="18" charset="0"/>
                <a:cs typeface="Times New Roman" pitchFamily="18" charset="0"/>
              </a:rPr>
              <a:t>!</a:t>
            </a:r>
            <a:endParaRPr lang="ru-RU" sz="5400" b="1" dirty="0">
              <a:latin typeface="Times New Roman" pitchFamily="18" charset="0"/>
              <a:cs typeface="Times New Roman" pitchFamily="18" charset="0"/>
            </a:endParaRPr>
          </a:p>
        </p:txBody>
      </p:sp>
      <p:sp>
        <p:nvSpPr>
          <p:cNvPr id="101379" name="Содержимое 2"/>
          <p:cNvSpPr>
            <a:spLocks noGrp="1"/>
          </p:cNvSpPr>
          <p:nvPr>
            <p:ph idx="1"/>
          </p:nvPr>
        </p:nvSpPr>
        <p:spPr>
          <a:xfrm>
            <a:off x="406400" y="4929189"/>
            <a:ext cx="11582400" cy="1150937"/>
          </a:xfrm>
        </p:spPr>
        <p:txBody>
          <a:bodyPr/>
          <a:lstStyle/>
          <a:p>
            <a:pPr eaLnBrk="1" hangingPunct="1">
              <a:buFont typeface="Wingdings 2" pitchFamily="18" charset="2"/>
              <a:buNone/>
            </a:pPr>
            <a:r>
              <a:rPr lang="ru-RU" altLang="ru-RU" smtClean="0"/>
              <a:t> </a:t>
            </a:r>
          </a:p>
        </p:txBody>
      </p:sp>
      <p:sp>
        <p:nvSpPr>
          <p:cNvPr id="101380" name="Номер слайда 3"/>
          <p:cNvSpPr>
            <a:spLocks noGrp="1"/>
          </p:cNvSpPr>
          <p:nvPr>
            <p:ph type="sldNum" sz="quarter" idx="12"/>
          </p:nvPr>
        </p:nvSpPr>
        <p:spPr bwMode="auto">
          <a:noFill/>
          <a:ln>
            <a:miter lim="800000"/>
            <a:headEnd/>
            <a:tailEnd/>
          </a:ln>
        </p:spPr>
        <p:txBody>
          <a:bodyPr/>
          <a:lstStyle/>
          <a:p>
            <a:fld id="{284A7384-15FB-48DA-9AC6-65DB4539CF29}" type="slidenum">
              <a:rPr lang="ru-RU" altLang="ru-RU"/>
              <a:pPr/>
              <a:t>133</a:t>
            </a:fld>
            <a:endParaRPr lang="ru-RU" altLang="ru-RU"/>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одзаголовок 2"/>
          <p:cNvSpPr>
            <a:spLocks noGrp="1"/>
          </p:cNvSpPr>
          <p:nvPr>
            <p:ph type="subTitle" idx="1"/>
          </p:nvPr>
        </p:nvSpPr>
        <p:spPr>
          <a:xfrm>
            <a:off x="245660" y="3886200"/>
            <a:ext cx="11539940" cy="2869442"/>
          </a:xfrm>
        </p:spPr>
        <p:txBody>
          <a:bodyPr/>
          <a:lstStyle/>
          <a:p>
            <a:pPr algn="just"/>
            <a:r>
              <a:rPr lang="ru-RU" dirty="0"/>
              <a:t>Острая нехватка материальных и сырьевых ресурсов, ограниченность имеющихся в распоряжении государства капиталов и кредитных возможностей вынуждали правительство искать альтернативные, а в тот исторический период прежде всего зарубежные, источники финансирования промышленности. Страна была заинтересована в использовании иностранного капитала в тех отраслях, где трудно было поднять производство своими силами, например в горнодобывающей и обрабатывающей промышленности.</a:t>
            </a:r>
          </a:p>
          <a:p>
            <a:pPr algn="just"/>
            <a:r>
              <a:rPr lang="ru-RU" dirty="0"/>
              <a:t>Правительство считало целесообразным развивать хозяйственные отношения с Западом в различных формах: внешнеторговых, кредитных и т.д. Вместе с тем, учитывая богатый опыт концессий на предшествующих этапах промышленной революции в России конца XIX – начала XX в., в ряде отраслей и производств оно отдавало предпочтение концессионной форме. Ведь именно она оказалась наиболее органичной и плодотворной формой хозяйствования во многих отраслях, в первую очередь в материалоемких, энергоемких, базовых и общественно значимых.</a:t>
            </a:r>
          </a:p>
          <a:p>
            <a:endParaRPr lang="ru-RU" dirty="0"/>
          </a:p>
        </p:txBody>
      </p:sp>
    </p:spTree>
    <p:extLst>
      <p:ext uri="{BB962C8B-B14F-4D97-AF65-F5344CB8AC3E}">
        <p14:creationId xmlns:p14="http://schemas.microsoft.com/office/powerpoint/2010/main" xmlns="" val="426672025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одзаголовок 2"/>
          <p:cNvSpPr>
            <a:spLocks noGrp="1"/>
          </p:cNvSpPr>
          <p:nvPr>
            <p:ph type="subTitle" idx="1"/>
          </p:nvPr>
        </p:nvSpPr>
        <p:spPr>
          <a:xfrm>
            <a:off x="232012" y="3886199"/>
            <a:ext cx="11553588" cy="2569191"/>
          </a:xfrm>
        </p:spPr>
        <p:txBody>
          <a:bodyPr/>
          <a:lstStyle/>
          <a:p>
            <a:pPr algn="just"/>
            <a:r>
              <a:rPr lang="ru-RU" dirty="0"/>
              <a:t>Иностранный капитал охотно шел в российскую экономику, он присутствовал во всех основных отраслях промышленности. На его долю приходилось от одной трети до половины всех новых инвестиций в индустриализацию страны. Широкое привлечение иностранных фирм сопровождалось использованием передовых технологий и оборудования. Это были в основном области и сферы промышленности, которые представляли наибольшую важность для государства и восстановление которых правительство не могло провести самостоятельно в короткий срок.</a:t>
            </a:r>
          </a:p>
          <a:p>
            <a:pPr algn="just"/>
            <a:r>
              <a:rPr lang="ru-RU" dirty="0"/>
              <a:t>Одной из важных форм привлечения иностранного капитала стали концессии, которые выдавались Главным концессионным комитетом (ГКК) при СНК СССР.</a:t>
            </a:r>
          </a:p>
          <a:p>
            <a:pPr algn="just"/>
            <a:r>
              <a:rPr lang="ru-RU" dirty="0"/>
              <a:t>Результаты концессионной деятельности государственных органов не замедлили сказаться. С 1922 по 1927 г. от зарубежных фирм было получено 2211 предложений о концессиях. Больше всего предложений поступило из Германии </a:t>
            </a:r>
          </a:p>
          <a:p>
            <a:pPr algn="just"/>
            <a:endParaRPr lang="ru-RU" dirty="0"/>
          </a:p>
        </p:txBody>
      </p:sp>
    </p:spTree>
    <p:extLst>
      <p:ext uri="{BB962C8B-B14F-4D97-AF65-F5344CB8AC3E}">
        <p14:creationId xmlns:p14="http://schemas.microsoft.com/office/powerpoint/2010/main" xmlns="" val="233552923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одзаголовок 2"/>
          <p:cNvSpPr>
            <a:spLocks noGrp="1"/>
          </p:cNvSpPr>
          <p:nvPr>
            <p:ph type="subTitle" idx="1"/>
          </p:nvPr>
        </p:nvSpPr>
        <p:spPr>
          <a:xfrm>
            <a:off x="507999" y="1105469"/>
            <a:ext cx="11277600" cy="1596788"/>
          </a:xfrm>
        </p:spPr>
        <p:txBody>
          <a:bodyPr/>
          <a:lstStyle/>
          <a:p>
            <a:r>
              <a:rPr lang="ru-RU" dirty="0"/>
              <a:t>Однако заключено было только 163 концессионных договора (т.е. 7,5% от всех поступивших предложений), включая договоры о технической помощи. При этом часть из них по разным причинам прекратила свое действие в течение нескольких лет. В итоге к началу 1928 г. во всех отраслях хозяйства насчитывалось всего 114 концессий, из них 61 – общесоюзного значения, а 53 – республиканского </a:t>
            </a:r>
          </a:p>
        </p:txBody>
      </p:sp>
      <p:pic>
        <p:nvPicPr>
          <p:cNvPr id="9" name="Рисунок 8"/>
          <p:cNvPicPr>
            <a:picLocks noChangeAspect="1"/>
          </p:cNvPicPr>
          <p:nvPr/>
        </p:nvPicPr>
        <p:blipFill>
          <a:blip r:embed="rId2"/>
          <a:stretch>
            <a:fillRect/>
          </a:stretch>
        </p:blipFill>
        <p:spPr>
          <a:xfrm>
            <a:off x="1848396" y="3277713"/>
            <a:ext cx="8596807" cy="2904723"/>
          </a:xfrm>
          <a:prstGeom prst="rect">
            <a:avLst/>
          </a:prstGeom>
        </p:spPr>
      </p:pic>
    </p:spTree>
    <p:extLst>
      <p:ext uri="{BB962C8B-B14F-4D97-AF65-F5344CB8AC3E}">
        <p14:creationId xmlns:p14="http://schemas.microsoft.com/office/powerpoint/2010/main" xmlns="" val="407934496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одзаголовок 2"/>
          <p:cNvSpPr>
            <a:spLocks noGrp="1"/>
          </p:cNvSpPr>
          <p:nvPr>
            <p:ph type="subTitle" idx="1"/>
          </p:nvPr>
        </p:nvSpPr>
        <p:spPr>
          <a:xfrm>
            <a:off x="508000" y="95534"/>
            <a:ext cx="11277600" cy="3057099"/>
          </a:xfrm>
        </p:spPr>
        <p:txBody>
          <a:bodyPr/>
          <a:lstStyle/>
          <a:p>
            <a:r>
              <a:rPr lang="ru-RU" dirty="0"/>
              <a:t>В отраслевом разрезе по количеству поступивших предложений, по числу заключенных концессий и по вложенному капиталу первое место занимала обрабатывающая </a:t>
            </a:r>
            <a:r>
              <a:rPr lang="ru-RU" dirty="0" smtClean="0"/>
              <a:t>промышленность. </a:t>
            </a:r>
            <a:endParaRPr lang="ru-RU" dirty="0"/>
          </a:p>
          <a:p>
            <a:r>
              <a:rPr lang="ru-RU" dirty="0" smtClean="0"/>
              <a:t>По </a:t>
            </a:r>
            <a:r>
              <a:rPr lang="ru-RU" dirty="0"/>
              <a:t>числу действующих концессий впереди, как и по предложениям, шла Германия (16 концессий), затем – США (9) и Англия (7). Однако по сумме вложенного капитала значительно опережали другие страны Англия (14,6 млн руб.) и США (12,3 млн руб.). </a:t>
            </a:r>
          </a:p>
          <a:p>
            <a:endParaRPr lang="ru-RU" dirty="0"/>
          </a:p>
        </p:txBody>
      </p:sp>
      <p:pic>
        <p:nvPicPr>
          <p:cNvPr id="4" name="Рисунок 3"/>
          <p:cNvPicPr>
            <a:picLocks noChangeAspect="1"/>
          </p:cNvPicPr>
          <p:nvPr/>
        </p:nvPicPr>
        <p:blipFill>
          <a:blip r:embed="rId3"/>
          <a:stretch>
            <a:fillRect/>
          </a:stretch>
        </p:blipFill>
        <p:spPr>
          <a:xfrm>
            <a:off x="1665027" y="3152633"/>
            <a:ext cx="8871045" cy="3452883"/>
          </a:xfrm>
          <a:prstGeom prst="rect">
            <a:avLst/>
          </a:prstGeom>
        </p:spPr>
      </p:pic>
    </p:spTree>
    <p:extLst>
      <p:ext uri="{BB962C8B-B14F-4D97-AF65-F5344CB8AC3E}">
        <p14:creationId xmlns:p14="http://schemas.microsoft.com/office/powerpoint/2010/main" xmlns="" val="318798483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одзаголовок 2"/>
          <p:cNvSpPr>
            <a:spLocks noGrp="1"/>
          </p:cNvSpPr>
          <p:nvPr>
            <p:ph type="subTitle" idx="1"/>
          </p:nvPr>
        </p:nvSpPr>
        <p:spPr>
          <a:xfrm>
            <a:off x="508000" y="3886199"/>
            <a:ext cx="11277600" cy="1545609"/>
          </a:xfrm>
        </p:spPr>
        <p:txBody>
          <a:bodyPr/>
          <a:lstStyle/>
          <a:p>
            <a:pPr algn="just"/>
            <a:r>
              <a:rPr lang="ru-RU" sz="2800" dirty="0"/>
              <a:t>Наивысшего развития концессионное дело достигло к 1928–1929 гг., когда в народное хозяйство было вложено 70 млн руб. концессионного капитала. Доходы концессионеров оказались весьма значительными, особенно в обрабатывающей промышленности, где чистая прибыль иностранных инвесторов равнялась 35–50% и приблизительно в 4–5 раз превышала прибыль государственных предприятий. Доход правительства от концессий в 1929 г., по разным подсчетам, был равен 4–20 млн руб. При этом собственно концессионные платежи составляли обычно около 60% всей суммы, а остальное приходилось на сборы, налоги и пошлины.</a:t>
            </a:r>
          </a:p>
        </p:txBody>
      </p:sp>
    </p:spTree>
    <p:extLst>
      <p:ext uri="{BB962C8B-B14F-4D97-AF65-F5344CB8AC3E}">
        <p14:creationId xmlns:p14="http://schemas.microsoft.com/office/powerpoint/2010/main" xmlns="" val="23993968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одзаголовок 2"/>
          <p:cNvSpPr>
            <a:spLocks noGrp="1"/>
          </p:cNvSpPr>
          <p:nvPr>
            <p:ph type="subTitle" idx="1"/>
          </p:nvPr>
        </p:nvSpPr>
        <p:spPr>
          <a:xfrm>
            <a:off x="177421" y="3886199"/>
            <a:ext cx="11791666" cy="2787555"/>
          </a:xfrm>
        </p:spPr>
        <p:txBody>
          <a:bodyPr/>
          <a:lstStyle/>
          <a:p>
            <a:pPr algn="just"/>
            <a:r>
              <a:rPr lang="ru-RU" dirty="0"/>
              <a:t>На концессионных предприятиях работало около 20 тыс. человек, что составляло менее 1% рабочих СССР. </a:t>
            </a:r>
          </a:p>
          <a:p>
            <a:pPr algn="just"/>
            <a:r>
              <a:rPr lang="ru-RU" dirty="0"/>
              <a:t>В конце 1920-х гг. советское правительство меняет приоритеты своей экономической политики и переходит от рыночных методов хозяйствования к административно-командным. Постепенно сворачивают концессионные проекты, что со временем приведет к полному вытеснению из советской экономики иностранного капитала.</a:t>
            </a:r>
          </a:p>
          <a:p>
            <a:pPr algn="just"/>
            <a:r>
              <a:rPr lang="ru-RU" dirty="0"/>
              <a:t>Концессии давали возможность привлечь технические силы и материальные средства промышленно развитых государств для восстановления производительных сил Советского Союза, ввезти иностранный капитал не только в денежной, но и – что в те годы было особенно важно – в товарной форме: в виде станков, машин, оборудования, изделий и полуфабрикатов. Товарный голод ощущался практически во всех отраслях промышленности, и концессии позволяли частично снизить остроту этой проблемы, а также увеличить благодаря помощи иностранных предпринимателей общий объем производимых продуктов, товаров и услуг.</a:t>
            </a:r>
          </a:p>
          <a:p>
            <a:endParaRPr lang="ru-RU" dirty="0"/>
          </a:p>
        </p:txBody>
      </p:sp>
    </p:spTree>
    <p:extLst>
      <p:ext uri="{BB962C8B-B14F-4D97-AF65-F5344CB8AC3E}">
        <p14:creationId xmlns:p14="http://schemas.microsoft.com/office/powerpoint/2010/main" xmlns="" val="49025014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262340" y="136479"/>
            <a:ext cx="11277600" cy="777922"/>
          </a:xfrm>
        </p:spPr>
        <p:txBody>
          <a:bodyPr/>
          <a:lstStyle/>
          <a:p>
            <a:r>
              <a:rPr lang="ru-RU" sz="3200" dirty="0">
                <a:solidFill>
                  <a:srgbClr val="7030A0"/>
                </a:solidFill>
              </a:rPr>
              <a:t>Вопрос 1. Исторический опыт развития ГЧП в России</a:t>
            </a:r>
            <a:endParaRPr lang="ru-RU" dirty="0"/>
          </a:p>
        </p:txBody>
      </p:sp>
      <p:sp>
        <p:nvSpPr>
          <p:cNvPr id="3" name="Подзаголовок 2"/>
          <p:cNvSpPr>
            <a:spLocks noGrp="1"/>
          </p:cNvSpPr>
          <p:nvPr>
            <p:ph type="subTitle" idx="1"/>
          </p:nvPr>
        </p:nvSpPr>
        <p:spPr>
          <a:xfrm>
            <a:off x="122830" y="1023584"/>
            <a:ext cx="11900848" cy="5609228"/>
          </a:xfrm>
        </p:spPr>
        <p:txBody>
          <a:bodyPr/>
          <a:lstStyle/>
          <a:p>
            <a:pPr algn="just"/>
            <a:r>
              <a:rPr lang="ru-RU" sz="2800" b="1" dirty="0"/>
              <a:t>Структурные трансформации хозяйственной и общественной жизни в России, а также оживление концессионной деятельности в мире в 1990-х гг. обусловили рост интереса в нашей стране к ГЧП, что выразилось в попытках ведения научных исследований и разработки концессионного законодательства, в появлении публикаций на эту тему, проведении дискуссий на различных форумах. Однако, несмотря на длительную подготовительную работу органов государственной власти, государственно-частное партнерство тяжело вводится в правовой и хозяйственный оборот. Перед страной все еще стоят сложные проблемы концептуального, институционального, организационного, хозяйственно-правового плана по становлению и развитию механизма ГЧП.</a:t>
            </a:r>
          </a:p>
        </p:txBody>
      </p:sp>
    </p:spTree>
    <p:extLst>
      <p:ext uri="{BB962C8B-B14F-4D97-AF65-F5344CB8AC3E}">
        <p14:creationId xmlns:p14="http://schemas.microsoft.com/office/powerpoint/2010/main" xmlns="" val="211052630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одзаголовок 2"/>
          <p:cNvSpPr>
            <a:spLocks noGrp="1"/>
          </p:cNvSpPr>
          <p:nvPr>
            <p:ph type="subTitle" idx="1"/>
          </p:nvPr>
        </p:nvSpPr>
        <p:spPr>
          <a:xfrm>
            <a:off x="95533" y="0"/>
            <a:ext cx="11955439" cy="6858000"/>
          </a:xfrm>
        </p:spPr>
        <p:txBody>
          <a:bodyPr/>
          <a:lstStyle/>
          <a:p>
            <a:pPr algn="just"/>
            <a:r>
              <a:rPr lang="ru-RU" dirty="0" smtClean="0"/>
              <a:t>Концессии </a:t>
            </a:r>
            <a:r>
              <a:rPr lang="ru-RU" dirty="0"/>
              <a:t>несли с собой нововведения, необходимые для развития производства, обеспечивали усвоение технических знаний и опыта иностранного капитала. Концессионные соглашения о технической поддержке предусматривали оказание помощи советским предприятиям в разработке различных технико-экономических и технологических проектов. В соответствии с этими соглашениями предоставлялось право пользования патентами зарубежной фирмы-партнера, проводилось обучение советского инженерно-технического персонала за рубежом.</a:t>
            </a:r>
          </a:p>
          <a:p>
            <a:pPr algn="just"/>
            <a:r>
              <a:rPr lang="ru-RU" dirty="0"/>
              <a:t>Ввоз ноу-хау не ограничивался только промышленными технологиями, а включал в себя также организацию производства и рынка. Концессии должны были положить начало созданию образцовых, технически совершенных предприятий, которые по истечении срока договоров целиком переходили бы в руки государства. Правительство стремилось к согласованию своих интересов с выгодами концессионеров, ибо только при этом можно было достигнуть максимальных результатов и выгод. С помощью концессий закладывался экономический фундамент стабильных политических отношений.</a:t>
            </a:r>
          </a:p>
          <a:p>
            <a:endParaRPr lang="ru-RU" dirty="0"/>
          </a:p>
        </p:txBody>
      </p:sp>
    </p:spTree>
    <p:extLst>
      <p:ext uri="{BB962C8B-B14F-4D97-AF65-F5344CB8AC3E}">
        <p14:creationId xmlns:p14="http://schemas.microsoft.com/office/powerpoint/2010/main" xmlns="" val="278262998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248693" y="1"/>
            <a:ext cx="11277600" cy="887104"/>
          </a:xfrm>
        </p:spPr>
        <p:txBody>
          <a:bodyPr/>
          <a:lstStyle/>
          <a:p>
            <a:r>
              <a:rPr lang="ru-RU" dirty="0">
                <a:solidFill>
                  <a:srgbClr val="7030A0"/>
                </a:solidFill>
              </a:rPr>
              <a:t>Вопрос 2. Развитие ГЧП в современной России</a:t>
            </a:r>
          </a:p>
        </p:txBody>
      </p:sp>
      <p:sp>
        <p:nvSpPr>
          <p:cNvPr id="3" name="Подзаголовок 2"/>
          <p:cNvSpPr>
            <a:spLocks noGrp="1"/>
          </p:cNvSpPr>
          <p:nvPr>
            <p:ph type="subTitle" idx="1"/>
          </p:nvPr>
        </p:nvSpPr>
        <p:spPr>
          <a:xfrm>
            <a:off x="248693" y="3886200"/>
            <a:ext cx="11747689" cy="2309884"/>
          </a:xfrm>
        </p:spPr>
        <p:txBody>
          <a:bodyPr/>
          <a:lstStyle/>
          <a:p>
            <a:pPr algn="just"/>
            <a:r>
              <a:rPr lang="ru-RU" dirty="0"/>
              <a:t>Становление ГЧП в нашей стране на современном этапе, как и ранее, было связано преимущественно с транспортным комплексом, и лишь постепенно такое партнерство стало распространяться на остальные отрасли производственной инфраструктуры, промышленность и энергетику. В результате в России достаточно быстро появились новые институты: особые экономические зоны (2005 г.), Инвестиционный фонд РФ (2006 г.), Внешэкономбанк (2007 г.), Совет по государственно-частному партнерству при Министерстве транспорта РФ (2006 г.), Федеральный закон «О концессионных соглашениях» (2005 г.) и т.д. В развитие этого Закона Правительство страны приняло ряд постановлений о типовых концессионных соглашениях [76] . В регионах также стало формироваться собственное законодательно-правовое поле ГЧП. Например, соответствующие законы действуют в Санкт-Петербурге, Томской области, Калмыкии и Дагестане.</a:t>
            </a:r>
          </a:p>
        </p:txBody>
      </p:sp>
    </p:spTree>
    <p:extLst>
      <p:ext uri="{BB962C8B-B14F-4D97-AF65-F5344CB8AC3E}">
        <p14:creationId xmlns:p14="http://schemas.microsoft.com/office/powerpoint/2010/main" xmlns="" val="98354313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одзаголовок 2"/>
          <p:cNvSpPr>
            <a:spLocks noGrp="1"/>
          </p:cNvSpPr>
          <p:nvPr>
            <p:ph type="subTitle" idx="1"/>
          </p:nvPr>
        </p:nvSpPr>
        <p:spPr>
          <a:xfrm>
            <a:off x="0" y="3886199"/>
            <a:ext cx="12192000" cy="3142397"/>
          </a:xfrm>
        </p:spPr>
        <p:txBody>
          <a:bodyPr/>
          <a:lstStyle/>
          <a:p>
            <a:pPr algn="ctr"/>
            <a:r>
              <a:rPr lang="ru-RU" b="1" dirty="0">
                <a:solidFill>
                  <a:srgbClr val="0070C0"/>
                </a:solidFill>
              </a:rPr>
              <a:t>Российское законодательство </a:t>
            </a:r>
            <a:r>
              <a:rPr lang="ru-RU" b="1" dirty="0"/>
              <a:t>по ГЧП в настоящее время включает следующие законы</a:t>
            </a:r>
            <a:r>
              <a:rPr lang="ru-RU" b="1" dirty="0" smtClean="0"/>
              <a:t>.</a:t>
            </a:r>
            <a:endParaRPr lang="ru-RU" dirty="0"/>
          </a:p>
          <a:p>
            <a:pPr algn="just"/>
            <a:r>
              <a:rPr lang="ru-RU" sz="2100" b="1" dirty="0"/>
              <a:t>1. Федеральный закон от 21 июля 2005 г. № 115-ФЗ </a:t>
            </a:r>
            <a:r>
              <a:rPr lang="ru-RU" sz="2100" b="1" dirty="0">
                <a:solidFill>
                  <a:srgbClr val="00B050"/>
                </a:solidFill>
              </a:rPr>
              <a:t>«О концессионных соглашениях».</a:t>
            </a:r>
          </a:p>
          <a:p>
            <a:pPr algn="just"/>
            <a:r>
              <a:rPr lang="ru-RU" sz="2100" b="1" dirty="0"/>
              <a:t>2. Федеральный закон от 30 декабря 1995 г. № 225-ФЗ </a:t>
            </a:r>
            <a:r>
              <a:rPr lang="ru-RU" sz="2100" b="1" dirty="0">
                <a:solidFill>
                  <a:srgbClr val="00B050"/>
                </a:solidFill>
              </a:rPr>
              <a:t>«О соглашениях о разделе продукции».</a:t>
            </a:r>
          </a:p>
          <a:p>
            <a:pPr algn="just"/>
            <a:r>
              <a:rPr lang="ru-RU" sz="2100" b="1" dirty="0"/>
              <a:t>3. Федеральный закон от 8 октября 2007 г. № 257-ФЗ </a:t>
            </a:r>
            <a:r>
              <a:rPr lang="ru-RU" sz="2100" b="1" dirty="0">
                <a:solidFill>
                  <a:srgbClr val="00B050"/>
                </a:solidFill>
              </a:rPr>
              <a:t>«Об автомобильных дорогах и о дорожной деятельности в Российской Федерации и о внесении изменений в отдельные законодательные акты Российской Федерации».</a:t>
            </a:r>
          </a:p>
          <a:p>
            <a:pPr algn="just"/>
            <a:r>
              <a:rPr lang="ru-RU" sz="2100" b="1" dirty="0"/>
              <a:t>4. Федеральный закон от 22 июля 2005 г. № 116-ФЗ </a:t>
            </a:r>
            <a:r>
              <a:rPr lang="ru-RU" sz="2100" b="1" dirty="0">
                <a:solidFill>
                  <a:srgbClr val="00B050"/>
                </a:solidFill>
              </a:rPr>
              <a:t>«Об особых экономических зонах в Российской Федерации».</a:t>
            </a:r>
          </a:p>
          <a:p>
            <a:pPr algn="just"/>
            <a:r>
              <a:rPr lang="ru-RU" sz="2100" b="1" dirty="0"/>
              <a:t>5. Закон Санкт-Петербурга от 25 декабря 2006 г. № 627-100 </a:t>
            </a:r>
            <a:r>
              <a:rPr lang="ru-RU" sz="2100" b="1" dirty="0">
                <a:solidFill>
                  <a:srgbClr val="00B050"/>
                </a:solidFill>
              </a:rPr>
              <a:t>«Об участии Санкт-Петербурга в государственно-частных партнерствах».</a:t>
            </a:r>
          </a:p>
          <a:p>
            <a:pPr algn="just"/>
            <a:r>
              <a:rPr lang="ru-RU" sz="2100" b="1" dirty="0"/>
              <a:t>6. Закон Томской области от 16 октября 2006 г. № 244-ОЗ </a:t>
            </a:r>
            <a:r>
              <a:rPr lang="ru-RU" sz="2100" b="1" dirty="0">
                <a:solidFill>
                  <a:srgbClr val="00B050"/>
                </a:solidFill>
              </a:rPr>
              <a:t>«Об основах государственно-частного партнерства в Томской области».</a:t>
            </a:r>
          </a:p>
          <a:p>
            <a:pPr algn="just"/>
            <a:r>
              <a:rPr lang="ru-RU" sz="2100" b="1" dirty="0"/>
              <a:t>7. Закон Республики Калмыкия от 18 декабря 2008 г. № 59-IV-З </a:t>
            </a:r>
            <a:r>
              <a:rPr lang="ru-RU" sz="2100" b="1" dirty="0">
                <a:solidFill>
                  <a:srgbClr val="00B050"/>
                </a:solidFill>
              </a:rPr>
              <a:t>«О государственно-частном партнерстве в Республике Калмыкия».</a:t>
            </a:r>
          </a:p>
          <a:p>
            <a:pPr algn="just"/>
            <a:r>
              <a:rPr lang="ru-RU" sz="2100" b="1" dirty="0"/>
              <a:t>8. Закон Республики Дагестан от 1 февраля 2008 г. № 5 </a:t>
            </a:r>
            <a:r>
              <a:rPr lang="ru-RU" sz="2100" b="1" dirty="0">
                <a:solidFill>
                  <a:srgbClr val="00B050"/>
                </a:solidFill>
              </a:rPr>
              <a:t>«Об участии Республики Дагестан в государственно-частных партнерствах».</a:t>
            </a:r>
          </a:p>
          <a:p>
            <a:endParaRPr lang="ru-RU" b="1" dirty="0"/>
          </a:p>
        </p:txBody>
      </p:sp>
    </p:spTree>
    <p:extLst>
      <p:ext uri="{BB962C8B-B14F-4D97-AF65-F5344CB8AC3E}">
        <p14:creationId xmlns:p14="http://schemas.microsoft.com/office/powerpoint/2010/main" xmlns="" val="249271002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одзаголовок 2"/>
          <p:cNvSpPr>
            <a:spLocks noGrp="1"/>
          </p:cNvSpPr>
          <p:nvPr>
            <p:ph type="subTitle" idx="1"/>
          </p:nvPr>
        </p:nvSpPr>
        <p:spPr>
          <a:xfrm>
            <a:off x="122829" y="3886199"/>
            <a:ext cx="11928143" cy="3374410"/>
          </a:xfrm>
        </p:spPr>
        <p:txBody>
          <a:bodyPr/>
          <a:lstStyle/>
          <a:p>
            <a:pPr algn="just"/>
            <a:r>
              <a:rPr lang="ru-RU" sz="2600" dirty="0"/>
              <a:t>В России активно применяются несколько форм взаимодействия государства и бизнеса: государственные контракты, аренда государственного и муниципального имущества, смешанные предприятия. В то же время основные формы ГЧП по привлечению долгосрочных частных инвестиций – концессии, СРП и контракты типа «</a:t>
            </a:r>
            <a:r>
              <a:rPr lang="ru-RU" sz="2600" dirty="0" err="1"/>
              <a:t>Build-Transfer</a:t>
            </a:r>
            <a:r>
              <a:rPr lang="ru-RU" sz="2600" dirty="0"/>
              <a:t>» – тяжело внедряются в нашей стране.</a:t>
            </a:r>
          </a:p>
          <a:p>
            <a:pPr algn="just"/>
            <a:r>
              <a:rPr lang="ru-RU" sz="2600" dirty="0"/>
              <a:t>Сегодня России необходимо активно разрабатывать экономические, правовые, финансовые и налоговые механизмы регулирования концессий. Концессии как инструменты привлечения инвестиций следует включать в правительственные программы регионального и отраслевого развития Российской Федерации. Целесообразно издать правовые акты о предоставлении специальных льгот банкам, кредитующим концессионные предприятия по пониженным процентным ставкам, или создать особый Концессионный банк. Обязательным условием является государственная регистрация концессионного предприятия на территории России, а не в оффшорных зонах за рубежом.</a:t>
            </a:r>
          </a:p>
          <a:p>
            <a:pPr algn="just"/>
            <a:endParaRPr lang="ru-RU" sz="2800" dirty="0"/>
          </a:p>
        </p:txBody>
      </p:sp>
    </p:spTree>
    <p:extLst>
      <p:ext uri="{BB962C8B-B14F-4D97-AF65-F5344CB8AC3E}">
        <p14:creationId xmlns:p14="http://schemas.microsoft.com/office/powerpoint/2010/main" xmlns="" val="165995832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одзаголовок 2"/>
          <p:cNvSpPr>
            <a:spLocks noGrp="1"/>
          </p:cNvSpPr>
          <p:nvPr>
            <p:ph type="subTitle" idx="1"/>
          </p:nvPr>
        </p:nvSpPr>
        <p:spPr>
          <a:xfrm>
            <a:off x="163773" y="3886199"/>
            <a:ext cx="11818961" cy="1750325"/>
          </a:xfrm>
        </p:spPr>
        <p:txBody>
          <a:bodyPr/>
          <a:lstStyle/>
          <a:p>
            <a:pPr algn="just"/>
            <a:r>
              <a:rPr lang="ru-RU" sz="2800" dirty="0"/>
              <a:t>Кроме того, на уровне регионов следует принять законы о концессиях (или более общие законы о ГЧП с акцентом на концессионные модели такого партнерства) в сфере принадлежащей им собственности, а также муниципальной собственности и выпустить соответствующие подзаконные акты, ведомственные положения и инструкции. Все эти документы и федерального, и регионального уровней должны быть написаны в контексте единой концепции, иметь общий понятийный аппарат, согласованную терминологию и унифицированные подходы к отдельным аспектам проблемы, в первую очередь к определению сроков концессии, размеров концессионных платежей, субъектов их присвоения и т.п.</a:t>
            </a:r>
          </a:p>
        </p:txBody>
      </p:sp>
    </p:spTree>
    <p:extLst>
      <p:ext uri="{BB962C8B-B14F-4D97-AF65-F5344CB8AC3E}">
        <p14:creationId xmlns:p14="http://schemas.microsoft.com/office/powerpoint/2010/main" xmlns="" val="140229749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0" y="1"/>
            <a:ext cx="12192000" cy="1009934"/>
          </a:xfrm>
        </p:spPr>
        <p:txBody>
          <a:bodyPr>
            <a:normAutofit fontScale="90000"/>
          </a:bodyPr>
          <a:lstStyle/>
          <a:p>
            <a:pPr algn="ctr"/>
            <a:r>
              <a:rPr lang="ru-RU" sz="3200" dirty="0">
                <a:solidFill>
                  <a:srgbClr val="7030A0"/>
                </a:solidFill>
              </a:rPr>
              <a:t>Развитие ГЧП в России: концептуальные особенности и препятствия</a:t>
            </a:r>
            <a:r>
              <a:rPr lang="ru-RU" dirty="0">
                <a:solidFill>
                  <a:srgbClr val="7030A0"/>
                </a:solidFill>
              </a:rPr>
              <a:t>.</a:t>
            </a:r>
          </a:p>
        </p:txBody>
      </p:sp>
      <p:sp>
        <p:nvSpPr>
          <p:cNvPr id="3" name="Подзаголовок 2"/>
          <p:cNvSpPr>
            <a:spLocks noGrp="1"/>
          </p:cNvSpPr>
          <p:nvPr>
            <p:ph type="subTitle" idx="1"/>
          </p:nvPr>
        </p:nvSpPr>
        <p:spPr>
          <a:xfrm>
            <a:off x="508000" y="3886200"/>
            <a:ext cx="11277600" cy="2623782"/>
          </a:xfrm>
        </p:spPr>
        <p:txBody>
          <a:bodyPr/>
          <a:lstStyle/>
          <a:p>
            <a:r>
              <a:rPr lang="ru-RU" dirty="0"/>
              <a:t>Для того чтобы понять, почему, несмотря на очевидную потребность в ГЧП, оно с трудом пробивает себе дорогу в нашей стране, необходимо выделить главное, что противоречит развитию ГЧП и приведению его в соответствие с потребностями российской экономики.</a:t>
            </a:r>
          </a:p>
          <a:p>
            <a:r>
              <a:rPr lang="ru-RU" dirty="0"/>
              <a:t>Суть этого объективного противоречия состоит в следующем: собственником значительной части производственной и социальной инфраструктуры, основных фондов, земли и недр в стране является государство, а операторами этой собственности в большинстве случаев выступают частные компании. При этом каждая из сторон преследует свои цели, выстраивает свою стратегию, живет, что называется, «своей жизнью», отнюдь не всегда ориентируясь на создание стройной легитимной системы отношений (законодательство, нормативная база, механизмы управления, контроля, мониторинга, разрешения споров и т.п.).</a:t>
            </a:r>
          </a:p>
          <a:p>
            <a:endParaRPr lang="ru-RU" dirty="0"/>
          </a:p>
        </p:txBody>
      </p:sp>
    </p:spTree>
    <p:extLst>
      <p:ext uri="{BB962C8B-B14F-4D97-AF65-F5344CB8AC3E}">
        <p14:creationId xmlns:p14="http://schemas.microsoft.com/office/powerpoint/2010/main" xmlns="" val="177756371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одзаголовок 2"/>
          <p:cNvSpPr>
            <a:spLocks noGrp="1"/>
          </p:cNvSpPr>
          <p:nvPr>
            <p:ph type="subTitle" idx="1"/>
          </p:nvPr>
        </p:nvSpPr>
        <p:spPr>
          <a:xfrm>
            <a:off x="259307" y="3944202"/>
            <a:ext cx="11723427" cy="2702257"/>
          </a:xfrm>
        </p:spPr>
        <p:txBody>
          <a:bodyPr/>
          <a:lstStyle/>
          <a:p>
            <a:pPr algn="just"/>
            <a:r>
              <a:rPr lang="ru-RU" dirty="0"/>
              <a:t>За 15 лет, прошедших с начала приватизации добывающего, энергетического, транспортного секторов экономики в России, все еще не проведена необходимая работа по осмыслению и цивилизованному преодолению данного противоречия. Механизмом его разрешения, как и в середине 1990-х гг., в значительной мере остается передел собственности, нередко в его худших формах: рэкет (в том числе государственный), </a:t>
            </a:r>
            <a:r>
              <a:rPr lang="ru-RU" dirty="0" err="1"/>
              <a:t>рейдерство</a:t>
            </a:r>
            <a:r>
              <a:rPr lang="ru-RU" dirty="0"/>
              <a:t> (феномен уже 2000-х гг.).</a:t>
            </a:r>
          </a:p>
          <a:p>
            <a:pPr algn="just"/>
            <a:r>
              <a:rPr lang="ru-RU" dirty="0"/>
              <a:t>При этом не так уж и важно, в какой конкретно форме реализуется концепция партнерства государства и бизнеса – концессии, СРП или долгосрочного инвестиционного контракта. Главное в партнерстве – это не индивидуальные договоренности губернатора с предпринимателями, а договорная, легитимная основа отношений власти с бизнесом, когда положения заключенного между ними договора являются законом для всех подписавших его сторон.</a:t>
            </a:r>
          </a:p>
          <a:p>
            <a:pPr algn="just"/>
            <a:r>
              <a:rPr lang="ru-RU" dirty="0"/>
              <a:t>Как и на заре приватизации, сегодня на пути ГЧП в России стоит ряд концептуальных препятствий.</a:t>
            </a:r>
          </a:p>
          <a:p>
            <a:pPr algn="just"/>
            <a:endParaRPr lang="ru-RU" dirty="0"/>
          </a:p>
        </p:txBody>
      </p:sp>
    </p:spTree>
    <p:extLst>
      <p:ext uri="{BB962C8B-B14F-4D97-AF65-F5344CB8AC3E}">
        <p14:creationId xmlns:p14="http://schemas.microsoft.com/office/powerpoint/2010/main" xmlns="" val="322536436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одзаголовок 2"/>
          <p:cNvSpPr>
            <a:spLocks noGrp="1"/>
          </p:cNvSpPr>
          <p:nvPr>
            <p:ph type="subTitle" idx="1"/>
          </p:nvPr>
        </p:nvSpPr>
        <p:spPr>
          <a:xfrm>
            <a:off x="508000" y="3886199"/>
            <a:ext cx="11277600" cy="1518313"/>
          </a:xfrm>
        </p:spPr>
        <p:txBody>
          <a:bodyPr/>
          <a:lstStyle/>
          <a:p>
            <a:pPr algn="ctr"/>
            <a:r>
              <a:rPr lang="ru-RU" sz="3200" b="1" dirty="0">
                <a:solidFill>
                  <a:srgbClr val="7030A0"/>
                </a:solidFill>
              </a:rPr>
              <a:t>Первое</a:t>
            </a:r>
            <a:r>
              <a:rPr lang="ru-RU" sz="3200" b="1" dirty="0" smtClean="0">
                <a:solidFill>
                  <a:srgbClr val="7030A0"/>
                </a:solidFill>
              </a:rPr>
              <a:t>.</a:t>
            </a:r>
          </a:p>
          <a:p>
            <a:pPr algn="just"/>
            <a:r>
              <a:rPr lang="ru-RU" dirty="0" smtClean="0"/>
              <a:t> </a:t>
            </a:r>
            <a:r>
              <a:rPr lang="ru-RU" sz="2800" dirty="0"/>
              <a:t>Ввиду исключительного и в подавляющем большинстве случаев вполне обоснованного недоверия к государству российский бизнес предпочитает работать только на условиях собственности. Он не обладает опытом работы с государством на иных условиях и не понимает, как и во имя чего он мог бы финансировать собственность, принадлежащую государству. Максимум, на что пока согласен частный предприниматель, – это реализация крупных производственно-инфраструктурных проектов, когда частные компании строят объекты своей собственности, а государство – своей.</a:t>
            </a:r>
          </a:p>
        </p:txBody>
      </p:sp>
    </p:spTree>
    <p:extLst>
      <p:ext uri="{BB962C8B-B14F-4D97-AF65-F5344CB8AC3E}">
        <p14:creationId xmlns:p14="http://schemas.microsoft.com/office/powerpoint/2010/main" xmlns="" val="134603177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одзаголовок 2"/>
          <p:cNvSpPr>
            <a:spLocks noGrp="1"/>
          </p:cNvSpPr>
          <p:nvPr>
            <p:ph type="subTitle" idx="1"/>
          </p:nvPr>
        </p:nvSpPr>
        <p:spPr/>
        <p:txBody>
          <a:bodyPr/>
          <a:lstStyle/>
          <a:p>
            <a:pPr algn="ctr"/>
            <a:r>
              <a:rPr lang="ru-RU" sz="3200" b="1" dirty="0">
                <a:solidFill>
                  <a:srgbClr val="7030A0"/>
                </a:solidFill>
              </a:rPr>
              <a:t>Второе. </a:t>
            </a:r>
            <a:endParaRPr lang="ru-RU" sz="3200" b="1" dirty="0" smtClean="0">
              <a:solidFill>
                <a:srgbClr val="7030A0"/>
              </a:solidFill>
            </a:endParaRPr>
          </a:p>
          <a:p>
            <a:pPr algn="just"/>
            <a:r>
              <a:rPr lang="ru-RU" sz="2800" dirty="0" smtClean="0"/>
              <a:t>Недостаточное </a:t>
            </a:r>
            <a:r>
              <a:rPr lang="ru-RU" sz="2800" dirty="0"/>
              <a:t>внимание со стороны государства и бизнеса к современным схемам проектного финансирования объектов ГЧП. За время рыночных реформ российское Правительство пока не выработало приемлемой и активно применяемой на Западе системы гарантирования и страхования частных инвестиций, которые бы вкладывались в объекты государственной собственности.</a:t>
            </a:r>
          </a:p>
        </p:txBody>
      </p:sp>
    </p:spTree>
    <p:extLst>
      <p:ext uri="{BB962C8B-B14F-4D97-AF65-F5344CB8AC3E}">
        <p14:creationId xmlns:p14="http://schemas.microsoft.com/office/powerpoint/2010/main" xmlns="" val="299243725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одзаголовок 2"/>
          <p:cNvSpPr>
            <a:spLocks noGrp="1"/>
          </p:cNvSpPr>
          <p:nvPr>
            <p:ph type="subTitle" idx="1"/>
          </p:nvPr>
        </p:nvSpPr>
        <p:spPr>
          <a:xfrm>
            <a:off x="508000" y="3886199"/>
            <a:ext cx="11277600" cy="2651079"/>
          </a:xfrm>
        </p:spPr>
        <p:txBody>
          <a:bodyPr/>
          <a:lstStyle/>
          <a:p>
            <a:pPr algn="ctr"/>
            <a:r>
              <a:rPr lang="ru-RU" sz="3200" b="1" dirty="0">
                <a:solidFill>
                  <a:srgbClr val="7030A0"/>
                </a:solidFill>
              </a:rPr>
              <a:t>Третье</a:t>
            </a:r>
            <a:r>
              <a:rPr lang="ru-RU" sz="3200" b="1" dirty="0" smtClean="0">
                <a:solidFill>
                  <a:srgbClr val="7030A0"/>
                </a:solidFill>
              </a:rPr>
              <a:t>.</a:t>
            </a:r>
          </a:p>
          <a:p>
            <a:pPr algn="just"/>
            <a:r>
              <a:rPr lang="ru-RU" dirty="0" smtClean="0"/>
              <a:t> </a:t>
            </a:r>
            <a:r>
              <a:rPr lang="ru-RU" sz="2600" dirty="0"/>
              <a:t>Отсутствие комплексной долгосрочной программы территориального развития и размещения производительных сил, учитывающей интересы и возможности как государственного, так и частного секторов экономики. Имеющиеся отраслевые стратегии развития не выдерживают серьезной критики, поскольку постоянно и кардинальным образом пересматриваются, не связаны с процессами, происходящими в реальном (а не финансовом) секторе экономики, ориентированы на привлечение частных ресурсов в объеме до 80% общего финансирования. В них предусматриваются частные источники финансовых ресурсов на реализацию проектов. Бизнес же вкладывает лишь 10–15%, а иногда и меньше от «запланированных для него» объемов финансовых средств. Это и понятно, у частных компаний свои планы развития, и для них государственная стратегия – необязательный для выполнения документ.</a:t>
            </a:r>
          </a:p>
        </p:txBody>
      </p:sp>
    </p:spTree>
    <p:extLst>
      <p:ext uri="{BB962C8B-B14F-4D97-AF65-F5344CB8AC3E}">
        <p14:creationId xmlns:p14="http://schemas.microsoft.com/office/powerpoint/2010/main" xmlns="" val="12062228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одзаголовок 2"/>
          <p:cNvSpPr>
            <a:spLocks noGrp="1"/>
          </p:cNvSpPr>
          <p:nvPr>
            <p:ph type="subTitle" idx="1"/>
          </p:nvPr>
        </p:nvSpPr>
        <p:spPr>
          <a:xfrm>
            <a:off x="245660" y="3886200"/>
            <a:ext cx="11539940" cy="2869442"/>
          </a:xfrm>
        </p:spPr>
        <p:txBody>
          <a:bodyPr/>
          <a:lstStyle/>
          <a:p>
            <a:pPr algn="just"/>
            <a:r>
              <a:rPr lang="ru-RU" sz="2800" b="1" dirty="0"/>
              <a:t>Россия принадлежит к числу стран, которые имеют богатый исторический опыт концессионной деятельности в различных отраслях и сферах экономики. Создание и развитие в стране железных дорог происходило на концессионной основе. Коммунальное хозяйство в губернских и уездных городах в XIX – начале ХХ в. отдавалось в концессию частным предпринимателям.</a:t>
            </a:r>
          </a:p>
          <a:p>
            <a:pPr algn="just"/>
            <a:r>
              <a:rPr lang="ru-RU" sz="2800" b="1" dirty="0"/>
              <a:t>В советское время в период нэпа концессии помогли становлению и развитию многих отраслей промышленности: добычи полезных ископаемых, машиностроения, авиастроения, транспорта и др. Опыт организации концессионного процесса в тот период, законодательная база и структура исполнительных органов могут стать в определенной степени прообразом для современной России.</a:t>
            </a:r>
          </a:p>
          <a:p>
            <a:endParaRPr lang="ru-RU" dirty="0"/>
          </a:p>
        </p:txBody>
      </p:sp>
    </p:spTree>
    <p:extLst>
      <p:ext uri="{BB962C8B-B14F-4D97-AF65-F5344CB8AC3E}">
        <p14:creationId xmlns:p14="http://schemas.microsoft.com/office/powerpoint/2010/main" xmlns="" val="113544575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одзаголовок 2"/>
          <p:cNvSpPr>
            <a:spLocks noGrp="1"/>
          </p:cNvSpPr>
          <p:nvPr>
            <p:ph type="subTitle" idx="1"/>
          </p:nvPr>
        </p:nvSpPr>
        <p:spPr>
          <a:xfrm>
            <a:off x="191069" y="3944203"/>
            <a:ext cx="12000931" cy="3289110"/>
          </a:xfrm>
        </p:spPr>
        <p:txBody>
          <a:bodyPr/>
          <a:lstStyle/>
          <a:p>
            <a:pPr algn="just"/>
            <a:r>
              <a:rPr lang="ru-RU" sz="2800" dirty="0"/>
              <a:t>В последние годы в перспективных планах развития России придается большое значение региональным стратегиям и программам. Очевидно, что эти стратегии и программы должны разрабатываться только в контексте научно обоснованной долгосрочной программы развития экономики России и ее производительных сил.</a:t>
            </a:r>
          </a:p>
          <a:p>
            <a:pPr algn="just"/>
            <a:r>
              <a:rPr lang="ru-RU" sz="2800" dirty="0"/>
              <a:t>Масштабные суперпроекты создания новых транспортных коридоров, производственных комплексов и кластеров в Центральной России, на Западе, на Севере, в Сибири, на Дальнем Востоке, реализация которых запланирована на ближайшие 10–20 лет, должны быть в большей степени увязаны между собой, сбалансированы по ресурсам и производственному потенциалу. </a:t>
            </a:r>
            <a:r>
              <a:rPr lang="ru-RU" sz="2800" dirty="0" smtClean="0"/>
              <a:t>Создание </a:t>
            </a:r>
            <a:r>
              <a:rPr lang="ru-RU" sz="2800" dirty="0"/>
              <a:t>и реализация программ комплексного средне– и долгосрочного территориального развития благотворно скажутся на перспективах привлечения частного сектора к решению социально-экономических задач на общегосударственном уровне.</a:t>
            </a:r>
          </a:p>
          <a:p>
            <a:pPr algn="just"/>
            <a:endParaRPr lang="ru-RU" dirty="0"/>
          </a:p>
        </p:txBody>
      </p:sp>
    </p:spTree>
    <p:extLst>
      <p:ext uri="{BB962C8B-B14F-4D97-AF65-F5344CB8AC3E}">
        <p14:creationId xmlns:p14="http://schemas.microsoft.com/office/powerpoint/2010/main" xmlns="" val="80497167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0" y="0"/>
            <a:ext cx="12192000" cy="996287"/>
          </a:xfrm>
        </p:spPr>
        <p:txBody>
          <a:bodyPr>
            <a:normAutofit fontScale="90000"/>
          </a:bodyPr>
          <a:lstStyle/>
          <a:p>
            <a:pPr algn="ctr"/>
            <a:r>
              <a:rPr lang="ru-RU" dirty="0">
                <a:solidFill>
                  <a:srgbClr val="7030A0"/>
                </a:solidFill>
              </a:rPr>
              <a:t>Вопрос 3. Роль инвестиционного фонда в развитии ГЧП в России</a:t>
            </a:r>
          </a:p>
        </p:txBody>
      </p:sp>
      <p:sp>
        <p:nvSpPr>
          <p:cNvPr id="3" name="Подзаголовок 2"/>
          <p:cNvSpPr>
            <a:spLocks noGrp="1"/>
          </p:cNvSpPr>
          <p:nvPr>
            <p:ph type="subTitle" idx="1"/>
          </p:nvPr>
        </p:nvSpPr>
        <p:spPr>
          <a:xfrm>
            <a:off x="457200" y="5674057"/>
            <a:ext cx="11277600" cy="1559255"/>
          </a:xfrm>
        </p:spPr>
        <p:txBody>
          <a:bodyPr/>
          <a:lstStyle/>
          <a:p>
            <a:pPr algn="just"/>
            <a:r>
              <a:rPr lang="ru-RU" dirty="0"/>
              <a:t>Инвестиционный фонд РФ – часть средств федерального бюджета, подлежащая использованию в целях реализации инвестиционных проектов, осуществляемых на принципах ГЧП (ст. 179.2 Бюджетного кодекса РФ). Он создан на основании Постановления Правительства РФ от 23 ноября 2005 г. № 694.</a:t>
            </a:r>
          </a:p>
          <a:p>
            <a:pPr algn="just"/>
            <a:r>
              <a:rPr lang="ru-RU" dirty="0"/>
              <a:t>В марте 2008 г. вышло новое Постановление Правительства РФ от 1 марта 2008 г. № 134 «Об утверждении правил формирования и использования бюджетных ассигнований Инвестиционного фонда Российской Федерации», регулирующее деятельность Инвестиционного фонда и направленное на улучшение функционирования механизма его работы.</a:t>
            </a:r>
          </a:p>
          <a:p>
            <a:pPr algn="just"/>
            <a:r>
              <a:rPr lang="ru-RU" dirty="0"/>
              <a:t>Постановлением Правительства РФ от 23 июня 2008 г. № 468 «О внесении изменений в Постановление Правительства Российской Федерации от 1 марта 2008 г. № 134» Правила дополнены новой главой, устанавливающей особенности предоставления бюджетных ассигнований Фонда для реализации региональных инвестиционных проектов.</a:t>
            </a:r>
          </a:p>
          <a:p>
            <a:endParaRPr lang="ru-RU" dirty="0"/>
          </a:p>
        </p:txBody>
      </p:sp>
    </p:spTree>
    <p:extLst>
      <p:ext uri="{BB962C8B-B14F-4D97-AF65-F5344CB8AC3E}">
        <p14:creationId xmlns:p14="http://schemas.microsoft.com/office/powerpoint/2010/main" xmlns="" val="337398515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одзаголовок 2"/>
          <p:cNvSpPr>
            <a:spLocks noGrp="1"/>
          </p:cNvSpPr>
          <p:nvPr>
            <p:ph type="subTitle" idx="1"/>
          </p:nvPr>
        </p:nvSpPr>
        <p:spPr/>
        <p:txBody>
          <a:bodyPr/>
          <a:lstStyle/>
          <a:p>
            <a:pPr algn="just"/>
            <a:r>
              <a:rPr lang="ru-RU" sz="2800" dirty="0"/>
              <a:t>Установлено, что такие ассигнования будут предоставляться при условии 50-процентного финансирования стоимости проекта со стороны инвесторов, участвующих в его реализации. Кроме того, в связи с изменениями в структуре федеральных органов исполнительной власти вместо Министерства экономического развития и торговли РФ в постановлении фигурирует Министерство экономического развития РФ.</a:t>
            </a:r>
          </a:p>
        </p:txBody>
      </p:sp>
    </p:spTree>
    <p:extLst>
      <p:ext uri="{BB962C8B-B14F-4D97-AF65-F5344CB8AC3E}">
        <p14:creationId xmlns:p14="http://schemas.microsoft.com/office/powerpoint/2010/main" xmlns="" val="46531433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одзаголовок 2"/>
          <p:cNvSpPr>
            <a:spLocks noGrp="1"/>
          </p:cNvSpPr>
          <p:nvPr>
            <p:ph type="subTitle" idx="1"/>
          </p:nvPr>
        </p:nvSpPr>
        <p:spPr>
          <a:xfrm>
            <a:off x="508000" y="3886199"/>
            <a:ext cx="11277600" cy="3278875"/>
          </a:xfrm>
        </p:spPr>
        <p:txBody>
          <a:bodyPr/>
          <a:lstStyle/>
          <a:p>
            <a:pPr algn="ctr"/>
            <a:r>
              <a:rPr lang="ru-RU" sz="2600" b="1" dirty="0">
                <a:solidFill>
                  <a:srgbClr val="002060"/>
                </a:solidFill>
                <a:effectLst>
                  <a:outerShdw blurRad="38100" dist="38100" dir="2700000" algn="tl">
                    <a:srgbClr val="000000">
                      <a:alpha val="43137"/>
                    </a:srgbClr>
                  </a:outerShdw>
                </a:effectLst>
              </a:rPr>
              <a:t>В соответствии с названными документами средства фонда предоставляются :</a:t>
            </a:r>
          </a:p>
          <a:p>
            <a:r>
              <a:rPr lang="ru-RU" dirty="0"/>
              <a:t>• для реализации проектов, направленных на социально-экономическое развитие Российской Федерации в части создания и развития инфраструктуры (в том числе социальной), имеющей общегосударственное значение или необходимой для выполнения в соответствии с межправительственными соглашениями обязательств Российской Федерации по созданию объектов на территории Российской Федерации;</a:t>
            </a:r>
          </a:p>
          <a:p>
            <a:r>
              <a:rPr lang="ru-RU" dirty="0"/>
              <a:t>• для реализации инновационных проектов, создания и реконструкции объектов, планируемых к реализации в рамках концессионных соглашений;</a:t>
            </a:r>
          </a:p>
          <a:p>
            <a:r>
              <a:rPr lang="ru-RU" dirty="0"/>
              <a:t>• для финансирования подготовки и проведения конкурсов на право заключения концессионного соглашения, включая подготовку конкурсной документации, и мероприятий по подготовке территории строительства, включая выкуп земельного участка, и разработке проектной документации на объекты капитального строительства, планируемых к реализации в рамках концессионных соглашений;</a:t>
            </a:r>
          </a:p>
          <a:p>
            <a:r>
              <a:rPr lang="ru-RU" dirty="0"/>
              <a:t>• для реализации региональных инвестиционных проектов.</a:t>
            </a:r>
          </a:p>
          <a:p>
            <a:endParaRPr lang="ru-RU" dirty="0"/>
          </a:p>
        </p:txBody>
      </p:sp>
    </p:spTree>
    <p:extLst>
      <p:ext uri="{BB962C8B-B14F-4D97-AF65-F5344CB8AC3E}">
        <p14:creationId xmlns:p14="http://schemas.microsoft.com/office/powerpoint/2010/main" xmlns="" val="207606025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одзаголовок 2"/>
          <p:cNvSpPr>
            <a:spLocks noGrp="1"/>
          </p:cNvSpPr>
          <p:nvPr>
            <p:ph type="subTitle" idx="1"/>
          </p:nvPr>
        </p:nvSpPr>
        <p:spPr>
          <a:xfrm>
            <a:off x="467056" y="5278272"/>
            <a:ext cx="11277600" cy="914400"/>
          </a:xfrm>
        </p:spPr>
        <p:txBody>
          <a:bodyPr/>
          <a:lstStyle/>
          <a:p>
            <a:pPr algn="just"/>
            <a:r>
              <a:rPr lang="ru-RU" sz="2700" dirty="0"/>
              <a:t>Предусматривается, что государственная поддержка по комплексным проектам или проектам, реализуемым в форме концессии, может предоставляться для разработки проектной документации. Это связано не только с масштабностью проектов, но и с тем, что проектная документация практически по всем крупным проектам разрабатывалась еще в советское время. За прошедшие годы работа по ее актуализации не проводилась, технические, финансовые и иные параметры не пересчитывались, стандарты, нормы и регламенты значительно изменились, структура цен и принципы их формирования сегодня, в условиях рыночной экономики, совсем иные, чем 20 лет назад в СССР. По существу, сейчас в России нет сформированных крупных, стратегически важных проектов, для которых была бы разработана и экономически просчитана проектная документация.</a:t>
            </a:r>
          </a:p>
        </p:txBody>
      </p:sp>
    </p:spTree>
    <p:extLst>
      <p:ext uri="{BB962C8B-B14F-4D97-AF65-F5344CB8AC3E}">
        <p14:creationId xmlns:p14="http://schemas.microsoft.com/office/powerpoint/2010/main" xmlns="" val="417095938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одзаголовок 2"/>
          <p:cNvSpPr>
            <a:spLocks noGrp="1"/>
          </p:cNvSpPr>
          <p:nvPr>
            <p:ph type="subTitle" idx="1"/>
          </p:nvPr>
        </p:nvSpPr>
        <p:spPr>
          <a:xfrm>
            <a:off x="286603" y="5943600"/>
            <a:ext cx="11662770" cy="914400"/>
          </a:xfrm>
        </p:spPr>
        <p:txBody>
          <a:bodyPr/>
          <a:lstStyle/>
          <a:p>
            <a:pPr algn="just"/>
            <a:r>
              <a:rPr lang="ru-RU" dirty="0"/>
              <a:t>Бюджетные ассигнования Инвестиционного фонда на региональные проекты можно получить только в форме субсидий бюджетам субъектов РФ на </a:t>
            </a:r>
            <a:r>
              <a:rPr lang="ru-RU" dirty="0" err="1"/>
              <a:t>софинансирование</a:t>
            </a:r>
            <a:r>
              <a:rPr lang="ru-RU" dirty="0"/>
              <a:t> объектов капитального строительства государственной собственности субъектов РФ или на предоставление соответствующих субсидий из бюджетов субъектов РФ местным бюджетам на </a:t>
            </a:r>
            <a:r>
              <a:rPr lang="ru-RU" dirty="0" err="1"/>
              <a:t>софинансирование</a:t>
            </a:r>
            <a:r>
              <a:rPr lang="ru-RU" dirty="0"/>
              <a:t> объектов капитального строительства муниципальной собственности.</a:t>
            </a:r>
          </a:p>
          <a:p>
            <a:pPr algn="just"/>
            <a:r>
              <a:rPr lang="ru-RU" dirty="0"/>
              <a:t>Инвестиционный фонд является специфическим инструментом ГЧП. Реально он начал функционировать в 2006 г. 20 мая 2006 г. в Минэкономразвития завершился первый конкурс инвестиционных проектов на финансирование из средств Инвестиционного фонда. На него было подано 46 заявок. Почти 75% из них были признаны не соответствующими требованиям конкурсной документации, и в действительности рассматривались лишь 12 заявок. Общая стоимость представленных на конкурс проектов составила более 60 млрд долл.</a:t>
            </a:r>
          </a:p>
          <a:p>
            <a:pPr algn="just"/>
            <a:r>
              <a:rPr lang="ru-RU" dirty="0"/>
              <a:t>За время работы Инвестиционного фонда было проведено несколько заседаний межминистерской Инвестиционной комиссии и Правительственной комиссии по инвестиционным проектам, имеющим общегосударственное значение. По состоянию на февраль 2008 г. к реализации с использованием средств Инвестиционного фонда было одобрено 20 инвестиционных проектов </a:t>
            </a:r>
          </a:p>
        </p:txBody>
      </p:sp>
    </p:spTree>
    <p:extLst>
      <p:ext uri="{BB962C8B-B14F-4D97-AF65-F5344CB8AC3E}">
        <p14:creationId xmlns:p14="http://schemas.microsoft.com/office/powerpoint/2010/main" xmlns="" val="106915825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одзаголовок 2"/>
          <p:cNvSpPr>
            <a:spLocks noGrp="1"/>
          </p:cNvSpPr>
          <p:nvPr>
            <p:ph type="subTitle" idx="1"/>
          </p:nvPr>
        </p:nvSpPr>
        <p:spPr>
          <a:xfrm>
            <a:off x="508000" y="3886200"/>
            <a:ext cx="11277600" cy="1586552"/>
          </a:xfrm>
        </p:spPr>
        <p:txBody>
          <a:bodyPr/>
          <a:lstStyle/>
          <a:p>
            <a:pPr algn="ctr"/>
            <a:r>
              <a:rPr lang="ru-RU" sz="3200" b="1" dirty="0">
                <a:solidFill>
                  <a:srgbClr val="002060"/>
                </a:solidFill>
                <a:effectLst>
                  <a:outerShdw blurRad="38100" dist="38100" dir="2700000" algn="tl">
                    <a:srgbClr val="000000">
                      <a:alpha val="43137"/>
                    </a:srgbClr>
                  </a:outerShdw>
                </a:effectLst>
              </a:rPr>
              <a:t>Отраслевая структура одобренных Правительственной комиссией проектов такова</a:t>
            </a:r>
            <a:r>
              <a:rPr lang="ru-RU" sz="3200" b="1" dirty="0" smtClean="0">
                <a:solidFill>
                  <a:srgbClr val="002060"/>
                </a:solidFill>
                <a:effectLst>
                  <a:outerShdw blurRad="38100" dist="38100" dir="2700000" algn="tl">
                    <a:srgbClr val="000000">
                      <a:alpha val="43137"/>
                    </a:srgbClr>
                  </a:outerShdw>
                </a:effectLst>
              </a:rPr>
              <a:t>:</a:t>
            </a:r>
          </a:p>
          <a:p>
            <a:pPr algn="ctr"/>
            <a:endParaRPr lang="ru-RU" sz="3200" b="1" dirty="0">
              <a:solidFill>
                <a:srgbClr val="002060"/>
              </a:solidFill>
              <a:effectLst>
                <a:outerShdw blurRad="38100" dist="38100" dir="2700000" algn="tl">
                  <a:srgbClr val="000000">
                    <a:alpha val="43137"/>
                  </a:srgbClr>
                </a:outerShdw>
              </a:effectLst>
            </a:endParaRPr>
          </a:p>
          <a:p>
            <a:pPr algn="just"/>
            <a:r>
              <a:rPr lang="ru-RU" sz="2800" dirty="0"/>
              <a:t>45% – на развитие транспортной инфраструктуры;</a:t>
            </a:r>
          </a:p>
          <a:p>
            <a:pPr algn="just"/>
            <a:r>
              <a:rPr lang="ru-RU" sz="2800" dirty="0"/>
              <a:t>30% – на развитие промышленных отраслей;</a:t>
            </a:r>
          </a:p>
          <a:p>
            <a:pPr algn="just"/>
            <a:r>
              <a:rPr lang="ru-RU" sz="2800" dirty="0"/>
              <a:t>10% – на реализацию проектов в области ЖКХ;</a:t>
            </a:r>
          </a:p>
          <a:p>
            <a:pPr algn="just"/>
            <a:r>
              <a:rPr lang="ru-RU" sz="2800" dirty="0"/>
              <a:t>5% – на создание инновационной инфраструктуры;</a:t>
            </a:r>
          </a:p>
          <a:p>
            <a:pPr algn="just"/>
            <a:r>
              <a:rPr lang="ru-RU" sz="2800" dirty="0"/>
              <a:t>10% – на другие отрасли народного хозяйства.</a:t>
            </a:r>
          </a:p>
          <a:p>
            <a:pPr algn="just"/>
            <a:endParaRPr lang="ru-RU" sz="2800" dirty="0"/>
          </a:p>
        </p:txBody>
      </p:sp>
    </p:spTree>
    <p:extLst>
      <p:ext uri="{BB962C8B-B14F-4D97-AF65-F5344CB8AC3E}">
        <p14:creationId xmlns:p14="http://schemas.microsoft.com/office/powerpoint/2010/main" xmlns="" val="805117806"/>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одзаголовок 2"/>
          <p:cNvSpPr>
            <a:spLocks noGrp="1"/>
          </p:cNvSpPr>
          <p:nvPr>
            <p:ph type="subTitle" idx="1"/>
          </p:nvPr>
        </p:nvSpPr>
        <p:spPr>
          <a:xfrm>
            <a:off x="368490" y="3886199"/>
            <a:ext cx="11417110" cy="2664725"/>
          </a:xfrm>
        </p:spPr>
        <p:txBody>
          <a:bodyPr/>
          <a:lstStyle/>
          <a:p>
            <a:pPr algn="just"/>
            <a:r>
              <a:rPr lang="ru-RU" dirty="0"/>
              <a:t>В числе объектов транспортной инфраструктуры, прошедших Правительственную комиссию, наиболее многочисленную группу составляют проекты строительства платных автомобильных дорог, причем реализовывать их предполагается на основе концессионных соглашений.</a:t>
            </a:r>
          </a:p>
          <a:p>
            <a:pPr algn="just"/>
            <a:r>
              <a:rPr lang="ru-RU" dirty="0"/>
              <a:t>Объемы финансирования проектов ГЧП из Инвестиционного фонда.</a:t>
            </a:r>
          </a:p>
          <a:p>
            <a:pPr algn="just"/>
            <a:r>
              <a:rPr lang="ru-RU" dirty="0"/>
              <a:t>В настоящее время складывается следующая картина нового инвестиционного процесса в России на основе государственно-частного партнерства, финансируемого из средств Инвестиционного фонда.</a:t>
            </a:r>
          </a:p>
          <a:p>
            <a:pPr algn="just"/>
            <a:r>
              <a:rPr lang="ru-RU" dirty="0"/>
              <a:t>Первые средства из федерального бюджета в размере 70 млрд руб. были направлены в Инвестиционный фонд в 2006 г. В 2007 г. в него было перечислено еще 111 млрд руб. По принятому в том же году трехлетнему федеральному бюджету в Инвестиционный фонд запланировано перечисление 89 млрд руб. в 2008 г. и 187 млрд руб. в течение последующих двух лет. Таким образом, по состоянию на начало 2009 г. общий объем средств, направленных в Инвестиционный фонд, составлял 270 млрд руб.</a:t>
            </a:r>
          </a:p>
          <a:p>
            <a:pPr algn="just"/>
            <a:endParaRPr lang="ru-RU" dirty="0"/>
          </a:p>
        </p:txBody>
      </p:sp>
    </p:spTree>
    <p:extLst>
      <p:ext uri="{BB962C8B-B14F-4D97-AF65-F5344CB8AC3E}">
        <p14:creationId xmlns:p14="http://schemas.microsoft.com/office/powerpoint/2010/main" xmlns="" val="348490353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одзаголовок 2"/>
          <p:cNvSpPr>
            <a:spLocks noGrp="1"/>
          </p:cNvSpPr>
          <p:nvPr>
            <p:ph type="subTitle" idx="1"/>
          </p:nvPr>
        </p:nvSpPr>
        <p:spPr>
          <a:xfrm>
            <a:off x="259308" y="3913494"/>
            <a:ext cx="11785600" cy="3374409"/>
          </a:xfrm>
        </p:spPr>
        <p:txBody>
          <a:bodyPr/>
          <a:lstStyle/>
          <a:p>
            <a:pPr algn="ctr"/>
            <a:r>
              <a:rPr lang="ru-RU" b="1" dirty="0">
                <a:solidFill>
                  <a:srgbClr val="002060"/>
                </a:solidFill>
                <a:effectLst>
                  <a:outerShdw blurRad="38100" dist="38100" dir="2700000" algn="tl">
                    <a:srgbClr val="000000">
                      <a:alpha val="43137"/>
                    </a:srgbClr>
                  </a:outerShdw>
                </a:effectLst>
              </a:rPr>
              <a:t>Основные направления использования средств Инвестиционного фонда</a:t>
            </a:r>
          </a:p>
          <a:p>
            <a:pPr algn="just"/>
            <a:r>
              <a:rPr lang="ru-RU" dirty="0"/>
              <a:t>В европейской части страны упор делается на инфраструктурное развитие, в первую очередь на автомобильные дороги, которые в условиях резко возросшего уровня автомобилизации стали узким местом в экономике. Сказанное касается практически всех регионов России. Приоритетными объектами здесь служат автомобильные дороги Москвы и Санкт-Петербурга, а также других регионов, в частности Краснодарского края и областей Центральной России, по которым проходит автомагистраль «Дон».</a:t>
            </a:r>
          </a:p>
          <a:p>
            <a:pPr algn="just"/>
            <a:r>
              <a:rPr lang="ru-RU" dirty="0"/>
              <a:t>Большое внимание к инфраструктуре автомобильных и же </a:t>
            </a:r>
            <a:r>
              <a:rPr lang="ru-RU" dirty="0" err="1"/>
              <a:t>лезных</a:t>
            </a:r>
            <a:r>
              <a:rPr lang="ru-RU" dirty="0"/>
              <a:t> дорог в Азиатской части России объясняется рядом объективных факторов. За годы Советской власти государство не успело создать удовлетворительную транспортную (железнодорожную и автомобильную) инфраструктуру в восточных </a:t>
            </a:r>
            <a:r>
              <a:rPr lang="ru-RU" dirty="0" err="1"/>
              <a:t>регио</a:t>
            </a:r>
            <a:r>
              <a:rPr lang="ru-RU" dirty="0"/>
              <a:t> нах страны. В результате несколько субъектов РФ оказались лишены выхода на общероссийскую сеть железных и автомобильных дорог. Развитие сырьевого комплекса, перерабатывающей промышленности, производственной и социальной инфраструктуры, демографическое развитие в этой части страны крайне затруднены из-за того, что ко многим ранее открытым и новым месторождениям полезных ископаемых вообще нет дорог.</a:t>
            </a:r>
          </a:p>
          <a:p>
            <a:endParaRPr lang="ru-RU" dirty="0"/>
          </a:p>
        </p:txBody>
      </p:sp>
    </p:spTree>
    <p:extLst>
      <p:ext uri="{BB962C8B-B14F-4D97-AF65-F5344CB8AC3E}">
        <p14:creationId xmlns:p14="http://schemas.microsoft.com/office/powerpoint/2010/main" xmlns="" val="734854138"/>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одзаголовок 2"/>
          <p:cNvSpPr>
            <a:spLocks noGrp="1"/>
          </p:cNvSpPr>
          <p:nvPr>
            <p:ph type="subTitle" idx="1"/>
          </p:nvPr>
        </p:nvSpPr>
        <p:spPr/>
        <p:txBody>
          <a:bodyPr/>
          <a:lstStyle/>
          <a:p>
            <a:pPr algn="just"/>
            <a:r>
              <a:rPr lang="ru-RU" sz="2800" dirty="0"/>
              <a:t>В восточной части страны предпочтение отдается также крупным промышленным новостройкам, сравнимым по масштабам с советскими межотраслевыми программами создания территориально-производственных комплексов. Это прежде всего промышленное освоение Нижнего </a:t>
            </a:r>
            <a:r>
              <a:rPr lang="ru-RU" sz="2800" dirty="0" err="1"/>
              <a:t>Приангарья</a:t>
            </a:r>
            <a:r>
              <a:rPr lang="ru-RU" sz="2800" dirty="0"/>
              <a:t>, Читинской области, Северного Урала. Среди всех проектов, финансируемых из Инвестиционного фонда, названные являются наиболее капиталоемкими.</a:t>
            </a:r>
          </a:p>
        </p:txBody>
      </p:sp>
    </p:spTree>
    <p:extLst>
      <p:ext uri="{BB962C8B-B14F-4D97-AF65-F5344CB8AC3E}">
        <p14:creationId xmlns:p14="http://schemas.microsoft.com/office/powerpoint/2010/main" xmlns="" val="175056431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одзаголовок 2"/>
          <p:cNvSpPr>
            <a:spLocks noGrp="1"/>
          </p:cNvSpPr>
          <p:nvPr>
            <p:ph type="subTitle" idx="1"/>
          </p:nvPr>
        </p:nvSpPr>
        <p:spPr>
          <a:xfrm>
            <a:off x="136478" y="3886200"/>
            <a:ext cx="12055522" cy="2971800"/>
          </a:xfrm>
        </p:spPr>
        <p:txBody>
          <a:bodyPr/>
          <a:lstStyle/>
          <a:p>
            <a:pPr algn="ctr"/>
            <a:r>
              <a:rPr lang="ru-RU" sz="2800" b="1" dirty="0">
                <a:solidFill>
                  <a:srgbClr val="7030A0"/>
                </a:solidFill>
                <a:effectLst>
                  <a:outerShdw blurRad="38100" dist="38100" dir="2700000" algn="tl">
                    <a:srgbClr val="000000">
                      <a:alpha val="43137"/>
                    </a:srgbClr>
                  </a:outerShdw>
                </a:effectLst>
              </a:rPr>
              <a:t>Железнодорожные концессии</a:t>
            </a:r>
          </a:p>
          <a:p>
            <a:pPr algn="just"/>
            <a:r>
              <a:rPr lang="ru-RU" b="1" dirty="0"/>
              <a:t>XIX век принес миру много новых изобретений: телеграф, телефон, электрическую лампочку, ротапринт, швейную машинку и др. Россия практически не отставала от передовых стран Европы и США в использовании в хозяйственной жизни этих достижений научно-технического прогресса, в том числе и одного из главных изобретений – железных дорог.</a:t>
            </a:r>
          </a:p>
          <a:p>
            <a:pPr algn="just"/>
            <a:r>
              <a:rPr lang="ru-RU" b="1" dirty="0"/>
              <a:t>Вторая половина XIX в. была периодом постройки дорог концессионным способом. В качестве концессионеров правительство России привлекало уже сложившиеся к тому времени и окрепшие богатые российские железнодорожные компании. Развитие сети железнодорожного транспорта в желательных государству направлениях также осуществлялось посредством создания многочисленных новых железнодорожных обществ, при опоре на отдельных крупных предпринимателей в данной отрасли. Частному капиталу предоставлялись государственные концессии не только на строительство новых дорог, но и на эксплуатацию уже действующих.</a:t>
            </a:r>
          </a:p>
          <a:p>
            <a:pPr algn="just"/>
            <a:endParaRPr lang="ru-RU" b="1" dirty="0"/>
          </a:p>
        </p:txBody>
      </p:sp>
    </p:spTree>
    <p:extLst>
      <p:ext uri="{BB962C8B-B14F-4D97-AF65-F5344CB8AC3E}">
        <p14:creationId xmlns:p14="http://schemas.microsoft.com/office/powerpoint/2010/main" xmlns="" val="3794120562"/>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одзаголовок 2"/>
          <p:cNvSpPr>
            <a:spLocks noGrp="1"/>
          </p:cNvSpPr>
          <p:nvPr>
            <p:ph type="subTitle" idx="1"/>
          </p:nvPr>
        </p:nvSpPr>
        <p:spPr>
          <a:xfrm>
            <a:off x="562591" y="4691418"/>
            <a:ext cx="11277600" cy="1491018"/>
          </a:xfrm>
        </p:spPr>
        <p:txBody>
          <a:bodyPr/>
          <a:lstStyle/>
          <a:p>
            <a:pPr algn="ctr"/>
            <a:r>
              <a:rPr lang="ru-RU" sz="2800" b="1" dirty="0">
                <a:solidFill>
                  <a:srgbClr val="002060"/>
                </a:solidFill>
                <a:effectLst>
                  <a:outerShdw blurRad="38100" dist="38100" dir="2700000" algn="tl">
                    <a:srgbClr val="000000">
                      <a:alpha val="43137"/>
                    </a:srgbClr>
                  </a:outerShdw>
                </a:effectLst>
              </a:rPr>
              <a:t>Согласно оценкам некоторых экспертов до 2020 г. на развитие производственной и социальной инфраструктуры России потребуются инвестиции в размере более 1 трлн долл</a:t>
            </a:r>
            <a:r>
              <a:rPr lang="ru-RU" sz="2800" b="1" dirty="0" smtClean="0">
                <a:solidFill>
                  <a:srgbClr val="002060"/>
                </a:solidFill>
                <a:effectLst>
                  <a:outerShdw blurRad="38100" dist="38100" dir="2700000" algn="tl">
                    <a:srgbClr val="000000">
                      <a:alpha val="43137"/>
                    </a:srgbClr>
                  </a:outerShdw>
                </a:effectLst>
              </a:rPr>
              <a:t>. :</a:t>
            </a:r>
          </a:p>
          <a:p>
            <a:pPr algn="ctr"/>
            <a:endParaRPr lang="ru-RU" sz="2800" b="1" dirty="0">
              <a:solidFill>
                <a:srgbClr val="002060"/>
              </a:solidFill>
              <a:effectLst>
                <a:outerShdw blurRad="38100" dist="38100" dir="2700000" algn="tl">
                  <a:srgbClr val="000000">
                    <a:alpha val="43137"/>
                  </a:srgbClr>
                </a:outerShdw>
              </a:effectLst>
            </a:endParaRPr>
          </a:p>
          <a:p>
            <a:pPr algn="just"/>
            <a:r>
              <a:rPr lang="ru-RU" sz="2800" dirty="0"/>
              <a:t>– автомобильные дороги – 195 млрд долл.;</a:t>
            </a:r>
          </a:p>
          <a:p>
            <a:pPr algn="just"/>
            <a:r>
              <a:rPr lang="ru-RU" sz="2800" dirty="0"/>
              <a:t>– железные дороги – 204 млрд долл.;</a:t>
            </a:r>
          </a:p>
          <a:p>
            <a:pPr algn="just"/>
            <a:r>
              <a:rPr lang="ru-RU" sz="2800" dirty="0"/>
              <a:t>– электроэнергетика (РАО «ЕЭС России») – 462 млрд долл.;</a:t>
            </a:r>
          </a:p>
          <a:p>
            <a:pPr algn="just"/>
            <a:r>
              <a:rPr lang="ru-RU" sz="2800" dirty="0"/>
              <a:t>– здравоохранение – 380 млрд долл.</a:t>
            </a:r>
          </a:p>
          <a:p>
            <a:pPr algn="just"/>
            <a:r>
              <a:rPr lang="ru-RU" sz="2800" dirty="0"/>
              <a:t>Значительная часть этих программ будет финансироваться из Инвестиционного фонда.</a:t>
            </a:r>
          </a:p>
          <a:p>
            <a:endParaRPr lang="ru-RU" dirty="0"/>
          </a:p>
        </p:txBody>
      </p:sp>
    </p:spTree>
    <p:extLst>
      <p:ext uri="{BB962C8B-B14F-4D97-AF65-F5344CB8AC3E}">
        <p14:creationId xmlns:p14="http://schemas.microsoft.com/office/powerpoint/2010/main" xmlns="" val="3871414882"/>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одзаголовок 2"/>
          <p:cNvSpPr>
            <a:spLocks noGrp="1"/>
          </p:cNvSpPr>
          <p:nvPr>
            <p:ph type="subTitle" idx="1"/>
          </p:nvPr>
        </p:nvSpPr>
        <p:spPr>
          <a:xfrm>
            <a:off x="535296" y="4882487"/>
            <a:ext cx="11277600" cy="914400"/>
          </a:xfrm>
        </p:spPr>
        <p:txBody>
          <a:bodyPr/>
          <a:lstStyle/>
          <a:p>
            <a:pPr algn="just"/>
            <a:r>
              <a:rPr lang="ru-RU" sz="2600" dirty="0"/>
              <a:t>Еще одна особенность инвестиционного процесса по финансированию проектов из Инвестиционного фонда заключается в высоких затратах на разработку проектной документации. Это связано не только с масштабностью проектов, но и с тем, что документация практически по всем этим проектам разрабатывалась еще в советское время. За прошедшие годы работы по ее актуализации не проводились, технические, финансовые и иные параметры не пересчитывались, между тем стандарты, нормы и регламенты значительно изменились, да и структура цен и принципы их формирования в условиях рыночной экономики сегодня совсем иные, чем двадцать лет назад в СССР. И, по существу, сейчас в России нет сформированных крупных стратегически важных проектов, для которых была бы разработана и экономически просчитана проектная документация.</a:t>
            </a:r>
          </a:p>
        </p:txBody>
      </p:sp>
    </p:spTree>
    <p:extLst>
      <p:ext uri="{BB962C8B-B14F-4D97-AF65-F5344CB8AC3E}">
        <p14:creationId xmlns:p14="http://schemas.microsoft.com/office/powerpoint/2010/main" xmlns="" val="588668365"/>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одзаголовок 2"/>
          <p:cNvSpPr>
            <a:spLocks noGrp="1"/>
          </p:cNvSpPr>
          <p:nvPr>
            <p:ph type="subTitle" idx="1"/>
          </p:nvPr>
        </p:nvSpPr>
        <p:spPr>
          <a:xfrm>
            <a:off x="426113" y="6066430"/>
            <a:ext cx="11277600" cy="914400"/>
          </a:xfrm>
        </p:spPr>
        <p:txBody>
          <a:bodyPr/>
          <a:lstStyle/>
          <a:p>
            <a:pPr algn="just"/>
            <a:r>
              <a:rPr lang="ru-RU" dirty="0"/>
              <a:t>Устранить этот барьер государство предполагает за счет средств Инвестиционного фонда или федерального бюджета, профинансировав разработку практически всей проектной документации. Лишь по нескольким проектам такая документация оплачивалась компаниями (например, «Татнефтью» – для комплекса нефтеперерабатывающих и нефтехимических заводов в Нижнекамске).</a:t>
            </a:r>
          </a:p>
          <a:p>
            <a:pPr algn="just"/>
            <a:r>
              <a:rPr lang="ru-RU" dirty="0"/>
              <a:t>Для разработки проектной документации, удовлетворяющей современным требованиям, необходимы значительные ресурсы. Так, при создании производственно-инфраструктурных кластеров «Комплексное развитие Южной Якутии» и «Урал Полярный – Урал Промышленный» по каждому проекту предполагается выделить более 6 млрд руб. только на разработку проектной документации.</a:t>
            </a:r>
          </a:p>
          <a:p>
            <a:pPr algn="just"/>
            <a:r>
              <a:rPr lang="ru-RU" dirty="0"/>
              <a:t>Суммарный объем инвестиций при реализации одобренных проектов, т.е. прямые инвестиции в экономику Российской Федерации, превысят 1,4 трлн руб., из которых 340 млрд руб. (примерно 25%) должны быть выделены Инвестиционным фондом. При этом на каждый бюджетный рубль будет привлечено 2,3 руб. частных </a:t>
            </a:r>
            <a:r>
              <a:rPr lang="ru-RU" dirty="0" smtClean="0"/>
              <a:t>инвестиций. </a:t>
            </a:r>
            <a:endParaRPr lang="ru-RU" dirty="0"/>
          </a:p>
          <a:p>
            <a:endParaRPr lang="ru-RU" dirty="0"/>
          </a:p>
        </p:txBody>
      </p:sp>
    </p:spTree>
    <p:extLst>
      <p:ext uri="{BB962C8B-B14F-4D97-AF65-F5344CB8AC3E}">
        <p14:creationId xmlns:p14="http://schemas.microsoft.com/office/powerpoint/2010/main" xmlns="" val="2416531356"/>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одзаголовок 2"/>
          <p:cNvSpPr>
            <a:spLocks noGrp="1"/>
          </p:cNvSpPr>
          <p:nvPr>
            <p:ph type="subTitle" idx="1"/>
          </p:nvPr>
        </p:nvSpPr>
        <p:spPr>
          <a:xfrm>
            <a:off x="218365" y="6400800"/>
            <a:ext cx="11498997" cy="914400"/>
          </a:xfrm>
        </p:spPr>
        <p:txBody>
          <a:bodyPr/>
          <a:lstStyle/>
          <a:p>
            <a:pPr algn="ctr"/>
            <a:r>
              <a:rPr lang="ru-RU" sz="2200" b="1" dirty="0">
                <a:solidFill>
                  <a:srgbClr val="002060"/>
                </a:solidFill>
                <a:effectLst>
                  <a:outerShdw blurRad="38100" dist="38100" dir="2700000" algn="tl">
                    <a:srgbClr val="000000">
                      <a:alpha val="43137"/>
                    </a:srgbClr>
                  </a:outerShdw>
                </a:effectLst>
              </a:rPr>
              <a:t>Объемы финансирования проектов из средств Инвестиционного фонда в 2006–2007 гг. </a:t>
            </a:r>
          </a:p>
          <a:p>
            <a:pPr algn="just"/>
            <a:r>
              <a:rPr lang="ru-RU" sz="2200" dirty="0"/>
              <a:t>• Создание транспортной инфраструктуры для освоения минерально-сырьевых ресурсов юго-востока Читинской области, 2007 г. – 472 млн руб.</a:t>
            </a:r>
          </a:p>
          <a:p>
            <a:pPr algn="just"/>
            <a:r>
              <a:rPr lang="ru-RU" sz="2200" dirty="0"/>
              <a:t>• Комплексное развитие Нижнего </a:t>
            </a:r>
            <a:r>
              <a:rPr lang="ru-RU" sz="2200" dirty="0" err="1"/>
              <a:t>Приангарья</a:t>
            </a:r>
            <a:r>
              <a:rPr lang="ru-RU" sz="2200" dirty="0"/>
              <a:t>, 2007 г. – 1323 млн руб.</a:t>
            </a:r>
          </a:p>
          <a:p>
            <a:pPr algn="just"/>
            <a:r>
              <a:rPr lang="ru-RU" sz="2200" dirty="0"/>
              <a:t>• Разработка проектной документации инвестиционного проекта по строительству платной автодороги «Краснодар – Абинск – Кабардинка», 2007 г. – 340 млн руб.</a:t>
            </a:r>
          </a:p>
          <a:p>
            <a:pPr algn="just"/>
            <a:r>
              <a:rPr lang="ru-RU" sz="2200" dirty="0"/>
              <a:t>• Строительство нового выхода на Московскую кольцевую автомобильную дорогу федеральной автомобильной дороги М-1 «Беларусь» Москва – Минск, 2007 г. – 1,77 млрд руб.</a:t>
            </a:r>
          </a:p>
          <a:p>
            <a:pPr algn="just"/>
            <a:r>
              <a:rPr lang="ru-RU" sz="2200" dirty="0"/>
              <a:t>• Строительство скоростной автомобильной магистрали Москва – Санкт-Петербург на участке км 15 – км 58, 2007 г. – 3,7 млрд руб.</a:t>
            </a:r>
          </a:p>
          <a:p>
            <a:pPr algn="just"/>
            <a:r>
              <a:rPr lang="ru-RU" sz="2200" dirty="0"/>
              <a:t>• Разработка проектной документации автомобильной дороги М-4 «Дон» от Москвы через Воронеж, Ростов-на-Дону, Краснодар до Новороссийска на участках км 21 – км 117 и км 330 – км 464, 2007 г. – 76 млн руб.</a:t>
            </a:r>
          </a:p>
          <a:p>
            <a:pPr algn="just"/>
            <a:r>
              <a:rPr lang="ru-RU" sz="2200" dirty="0" smtClean="0"/>
              <a:t>• </a:t>
            </a:r>
            <a:r>
              <a:rPr lang="ru-RU" sz="2200" dirty="0"/>
              <a:t>ОАО «Российский инвестиционный фонд информационно-коммуникационных технологий», 2006 г. – 1,45 млрд руб.</a:t>
            </a:r>
          </a:p>
          <a:p>
            <a:pPr algn="just"/>
            <a:r>
              <a:rPr lang="ru-RU" sz="2200" dirty="0"/>
              <a:t>• Оплата услуг инвестиционных консультантов, 2006– 2007 гг. – 400 млн руб.</a:t>
            </a:r>
          </a:p>
          <a:p>
            <a:endParaRPr lang="ru-RU" dirty="0"/>
          </a:p>
        </p:txBody>
      </p:sp>
    </p:spTree>
    <p:extLst>
      <p:ext uri="{BB962C8B-B14F-4D97-AF65-F5344CB8AC3E}">
        <p14:creationId xmlns:p14="http://schemas.microsoft.com/office/powerpoint/2010/main" xmlns="" val="825062513"/>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одзаголовок 2"/>
          <p:cNvSpPr>
            <a:spLocks noGrp="1"/>
          </p:cNvSpPr>
          <p:nvPr>
            <p:ph type="subTitle" idx="1"/>
          </p:nvPr>
        </p:nvSpPr>
        <p:spPr>
          <a:xfrm>
            <a:off x="195618" y="6298441"/>
            <a:ext cx="11996382" cy="914400"/>
          </a:xfrm>
        </p:spPr>
        <p:txBody>
          <a:bodyPr/>
          <a:lstStyle/>
          <a:p>
            <a:pPr algn="just"/>
            <a:r>
              <a:rPr lang="ru-RU" dirty="0"/>
              <a:t>Всего за 2006–2007 гг. из средств Инвестиционного фонда израсходовано 34,5 млрд руб. Наиболее значительная часть этих средств была вложена в уставные капиталы двух государственных корпораций: ОАО «Российская венчурная компания» (25 млрд руб.) и ОАО «Российский инвестиционный фонд информационно-коммуникационных технологий» (1,5 млрд руб.). Кроме того, относительно небольшие суммы выделялись еще на ряд проектов, в основном на разработку проектной документации.</a:t>
            </a:r>
          </a:p>
          <a:p>
            <a:pPr algn="just"/>
            <a:r>
              <a:rPr lang="ru-RU" dirty="0"/>
              <a:t>В 2008 г. на финансирование отобранных проектов планировалось выделить из фонда 96 млрд руб. (выделено 80 млрд руб.). В конце 2008 г. на рассмотрении правительственной комиссии находилось пять проектов федерального значения и около 50 заявок из субъектов РФ. При этом, по оценкам Мин-региона, при отборе региональных проектов на каждый рубль бюджетных средств может быть привлечено 5,6 руб. частного капитала.</a:t>
            </a:r>
          </a:p>
          <a:p>
            <a:pPr algn="just"/>
            <a:r>
              <a:rPr lang="ru-RU" dirty="0"/>
              <a:t>В 2009 г. в связи с финансовым кризисом объем финансирования проектов из Инвестиционного фонда сократился с намеченных 113 до примерно 64 млрд руб. Из 21 проекта, утвержденного Правительством РФ, к реализации в 2009 г. отобраны 15 проектов, по которым инвесторы подтвердили свои обязательства по финансированию за счет собственных средств и начато </a:t>
            </a:r>
            <a:r>
              <a:rPr lang="ru-RU" dirty="0" smtClean="0"/>
              <a:t>строительство.</a:t>
            </a:r>
            <a:endParaRPr lang="ru-RU" dirty="0"/>
          </a:p>
          <a:p>
            <a:endParaRPr lang="ru-RU" dirty="0"/>
          </a:p>
        </p:txBody>
      </p:sp>
    </p:spTree>
    <p:extLst>
      <p:ext uri="{BB962C8B-B14F-4D97-AF65-F5344CB8AC3E}">
        <p14:creationId xmlns:p14="http://schemas.microsoft.com/office/powerpoint/2010/main" xmlns="" val="2285435051"/>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35360" y="404664"/>
            <a:ext cx="11582400" cy="1126232"/>
          </a:xfrm>
        </p:spPr>
        <p:txBody>
          <a:bodyPr>
            <a:normAutofit fontScale="90000"/>
          </a:bodyPr>
          <a:lstStyle/>
          <a:p>
            <a:pPr algn="ctr">
              <a:defRPr/>
            </a:pPr>
            <a:r>
              <a:rPr lang="ru-RU" sz="4000" b="1" dirty="0">
                <a:solidFill>
                  <a:srgbClr val="7030A0"/>
                </a:solidFill>
              </a:rPr>
              <a:t>Вопрос 4. Роль особых экономических зон в развитии ГЧП</a:t>
            </a:r>
            <a:endParaRPr lang="ru-RU" dirty="0"/>
          </a:p>
        </p:txBody>
      </p:sp>
      <p:sp>
        <p:nvSpPr>
          <p:cNvPr id="11267" name="Содержимое 2"/>
          <p:cNvSpPr>
            <a:spLocks noGrp="1"/>
          </p:cNvSpPr>
          <p:nvPr>
            <p:ph idx="1"/>
          </p:nvPr>
        </p:nvSpPr>
        <p:spPr>
          <a:xfrm>
            <a:off x="406400" y="1844676"/>
            <a:ext cx="11582400" cy="4752975"/>
          </a:xfrm>
        </p:spPr>
        <p:txBody>
          <a:bodyPr>
            <a:normAutofit fontScale="92500" lnSpcReduction="20000"/>
          </a:bodyPr>
          <a:lstStyle/>
          <a:p>
            <a:pPr marL="0" indent="0" algn="just">
              <a:lnSpc>
                <a:spcPct val="110000"/>
              </a:lnSpc>
              <a:spcBef>
                <a:spcPts val="0"/>
              </a:spcBef>
              <a:buFont typeface="Wingdings 2" pitchFamily="18" charset="2"/>
              <a:buNone/>
              <a:defRPr/>
            </a:pPr>
            <a:r>
              <a:rPr lang="ru-RU" sz="3600" b="1" dirty="0" smtClean="0"/>
              <a:t>     Важным </a:t>
            </a:r>
            <a:r>
              <a:rPr lang="ru-RU" sz="3600" b="1" dirty="0"/>
              <a:t>инструментом активизации ГЧП в </a:t>
            </a:r>
            <a:r>
              <a:rPr lang="ru-RU" sz="3600" b="1" spc="-150" dirty="0"/>
              <a:t>России призваны стать особые </a:t>
            </a:r>
            <a:r>
              <a:rPr lang="ru-RU" sz="3600" b="1" dirty="0"/>
              <a:t>экономические зоны (ОЭЗ). В течение последних трех лет </a:t>
            </a:r>
            <a:r>
              <a:rPr lang="ru-RU" sz="3600" b="1" spc="-150" dirty="0"/>
              <a:t>правовая основа для этого активно формировалась. </a:t>
            </a:r>
            <a:r>
              <a:rPr lang="ru-RU" sz="3600" b="1" spc="-150" dirty="0">
                <a:solidFill>
                  <a:srgbClr val="0000FF"/>
                </a:solidFill>
              </a:rPr>
              <a:t>22 июля 2005 г. </a:t>
            </a:r>
            <a:r>
              <a:rPr lang="ru-RU" sz="3600" b="1" dirty="0">
                <a:solidFill>
                  <a:srgbClr val="0000FF"/>
                </a:solidFill>
              </a:rPr>
              <a:t>Президентом РФ был подписан Федеральный закон № 116-ФЗ «Об особых экономических зонах в Российской Федерации</a:t>
            </a:r>
            <a:r>
              <a:rPr lang="ru-RU" sz="3600" b="1" dirty="0" smtClean="0">
                <a:solidFill>
                  <a:srgbClr val="0000FF"/>
                </a:solidFill>
              </a:rPr>
              <a:t>», </a:t>
            </a:r>
            <a:r>
              <a:rPr lang="ru-RU" sz="3600" b="1" dirty="0">
                <a:solidFill>
                  <a:srgbClr val="0000FF"/>
                </a:solidFill>
              </a:rPr>
              <a:t>издан Указ </a:t>
            </a:r>
            <a:r>
              <a:rPr lang="ru-RU" sz="3600" b="1" spc="-150" dirty="0">
                <a:solidFill>
                  <a:srgbClr val="0000FF"/>
                </a:solidFill>
              </a:rPr>
              <a:t>№ 855 «О федеральном агентстве по </a:t>
            </a:r>
            <a:r>
              <a:rPr lang="ru-RU" sz="3600" b="1" dirty="0">
                <a:solidFill>
                  <a:srgbClr val="0000FF"/>
                </a:solidFill>
              </a:rPr>
              <a:t>управлению особыми экономическими зонами» (</a:t>
            </a:r>
            <a:r>
              <a:rPr lang="ru-RU" sz="3600" b="1" dirty="0" err="1">
                <a:solidFill>
                  <a:srgbClr val="0000FF"/>
                </a:solidFill>
              </a:rPr>
              <a:t>РосОЭЗ</a:t>
            </a:r>
            <a:r>
              <a:rPr lang="ru-RU" sz="3600" b="1" dirty="0">
                <a:solidFill>
                  <a:srgbClr val="0000FF"/>
                </a:solidFill>
              </a:rPr>
              <a:t>). </a:t>
            </a:r>
            <a:endParaRPr lang="ru-RU" dirty="0" smtClean="0">
              <a:solidFill>
                <a:srgbClr val="0000FF"/>
              </a:solidFill>
            </a:endParaRPr>
          </a:p>
        </p:txBody>
      </p:sp>
      <p:sp>
        <p:nvSpPr>
          <p:cNvPr id="11268" name="Номер слайда 3"/>
          <p:cNvSpPr>
            <a:spLocks noGrp="1"/>
          </p:cNvSpPr>
          <p:nvPr>
            <p:ph type="sldNum" sz="quarter" idx="12"/>
          </p:nvPr>
        </p:nvSpPr>
        <p:spPr bwMode="auto">
          <a:noFill/>
          <a:ln>
            <a:miter lim="800000"/>
            <a:headEnd/>
            <a:tailEnd/>
          </a:ln>
        </p:spPr>
        <p:txBody>
          <a:bodyPr/>
          <a:lstStyle/>
          <a:p>
            <a:fld id="{038AB524-B24F-4B89-BAD0-D85E2AEB0BC0}" type="slidenum">
              <a:rPr lang="ru-RU" altLang="ru-RU"/>
              <a:pPr/>
              <a:t>45</a:t>
            </a:fld>
            <a:endParaRPr lang="ru-RU" altLang="ru-RU"/>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flipV="1">
            <a:off x="406400" y="404664"/>
            <a:ext cx="11582400" cy="52536"/>
          </a:xfrm>
        </p:spPr>
        <p:txBody>
          <a:bodyPr>
            <a:normAutofit fontScale="90000"/>
          </a:bodyPr>
          <a:lstStyle/>
          <a:p>
            <a:pPr algn="ctr">
              <a:defRPr/>
            </a:pPr>
            <a:r>
              <a:rPr lang="ru-RU" dirty="0" smtClean="0"/>
              <a:t/>
            </a:r>
            <a:br>
              <a:rPr lang="ru-RU" dirty="0" smtClean="0"/>
            </a:br>
            <a:endParaRPr lang="ru-RU" dirty="0"/>
          </a:p>
        </p:txBody>
      </p:sp>
      <p:sp>
        <p:nvSpPr>
          <p:cNvPr id="12291" name="Содержимое 2"/>
          <p:cNvSpPr>
            <a:spLocks noGrp="1"/>
          </p:cNvSpPr>
          <p:nvPr>
            <p:ph idx="1"/>
          </p:nvPr>
        </p:nvSpPr>
        <p:spPr>
          <a:xfrm>
            <a:off x="406400" y="333376"/>
            <a:ext cx="11582400" cy="6524625"/>
          </a:xfrm>
        </p:spPr>
        <p:txBody>
          <a:bodyPr>
            <a:normAutofit fontScale="62500" lnSpcReduction="20000"/>
          </a:bodyPr>
          <a:lstStyle/>
          <a:p>
            <a:pPr>
              <a:buFont typeface="Wingdings 2" pitchFamily="18" charset="2"/>
              <a:buNone/>
              <a:defRPr/>
            </a:pPr>
            <a:endParaRPr lang="ru-RU" dirty="0" smtClean="0"/>
          </a:p>
          <a:p>
            <a:pPr marL="0" indent="342900" algn="just">
              <a:lnSpc>
                <a:spcPct val="120000"/>
              </a:lnSpc>
              <a:spcBef>
                <a:spcPts val="0"/>
              </a:spcBef>
              <a:buFont typeface="Wingdings 2" pitchFamily="18" charset="2"/>
              <a:buNone/>
              <a:defRPr/>
            </a:pPr>
            <a:r>
              <a:rPr lang="ru-RU" sz="4500" b="1" dirty="0"/>
              <a:t>Затем вышло соответствующее Постановление Правительства и были заключены соглашения между Правительством РФ и субъектами РФ о создании на их территории особых экономических </a:t>
            </a:r>
            <a:r>
              <a:rPr lang="ru-RU" sz="4500" b="1" dirty="0" smtClean="0"/>
              <a:t>зон. В </a:t>
            </a:r>
            <a:r>
              <a:rPr lang="ru-RU" sz="4500" b="1" dirty="0"/>
              <a:t>целях реализации вышеназванного Закона и создания условий для сооружения объектов инфраструктуры, призванных обеспечить функционирование особых экономических зон, а также в целях управления указанными объектами Правительство РФ в апреле 2006 г. преобразовало </a:t>
            </a:r>
            <a:r>
              <a:rPr lang="ru-RU" sz="4500" b="1" spc="-150" dirty="0"/>
              <a:t>федеральное государственное предприятие «Внешнеэкономическое объединение «</a:t>
            </a:r>
            <a:r>
              <a:rPr lang="ru-RU" sz="4500" b="1" spc="-150" dirty="0" err="1"/>
              <a:t>Внешстройимпорт</a:t>
            </a:r>
            <a:r>
              <a:rPr lang="ru-RU" sz="4500" b="1" spc="-150" dirty="0"/>
              <a:t>» в открытое акционерное </a:t>
            </a:r>
            <a:r>
              <a:rPr lang="ru-RU" sz="4500" b="1" dirty="0"/>
              <a:t>общество «Особые экономические зоны» со 100-процентным участием государства.</a:t>
            </a:r>
          </a:p>
          <a:p>
            <a:pPr>
              <a:lnSpc>
                <a:spcPct val="120000"/>
              </a:lnSpc>
              <a:defRPr/>
            </a:pPr>
            <a:endParaRPr lang="ru-RU" sz="4500" dirty="0" smtClean="0"/>
          </a:p>
        </p:txBody>
      </p:sp>
      <p:sp>
        <p:nvSpPr>
          <p:cNvPr id="12292" name="Номер слайда 3"/>
          <p:cNvSpPr>
            <a:spLocks noGrp="1"/>
          </p:cNvSpPr>
          <p:nvPr>
            <p:ph type="sldNum" sz="quarter" idx="12"/>
          </p:nvPr>
        </p:nvSpPr>
        <p:spPr bwMode="auto">
          <a:noFill/>
          <a:ln>
            <a:miter lim="800000"/>
            <a:headEnd/>
            <a:tailEnd/>
          </a:ln>
        </p:spPr>
        <p:txBody>
          <a:bodyPr/>
          <a:lstStyle/>
          <a:p>
            <a:fld id="{BE572B27-C0E5-4B31-BD39-139CF62250B3}" type="slidenum">
              <a:rPr lang="ru-RU" altLang="ru-RU"/>
              <a:pPr/>
              <a:t>46</a:t>
            </a:fld>
            <a:endParaRPr lang="ru-RU" altLang="ru-RU"/>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flipV="1">
            <a:off x="406400" y="404664"/>
            <a:ext cx="11582400" cy="52536"/>
          </a:xfrm>
        </p:spPr>
        <p:txBody>
          <a:bodyPr>
            <a:normAutofit fontScale="90000"/>
          </a:bodyPr>
          <a:lstStyle/>
          <a:p>
            <a:pPr algn="ctr">
              <a:defRPr/>
            </a:pPr>
            <a:r>
              <a:rPr lang="ru-RU" dirty="0" smtClean="0"/>
              <a:t/>
            </a:r>
            <a:br>
              <a:rPr lang="ru-RU" dirty="0" smtClean="0"/>
            </a:br>
            <a:endParaRPr lang="ru-RU" dirty="0"/>
          </a:p>
        </p:txBody>
      </p:sp>
      <p:sp>
        <p:nvSpPr>
          <p:cNvPr id="13315" name="Содержимое 2"/>
          <p:cNvSpPr>
            <a:spLocks noGrp="1"/>
          </p:cNvSpPr>
          <p:nvPr>
            <p:ph idx="1"/>
          </p:nvPr>
        </p:nvSpPr>
        <p:spPr>
          <a:xfrm>
            <a:off x="406400" y="333376"/>
            <a:ext cx="11582400" cy="6264275"/>
          </a:xfrm>
        </p:spPr>
        <p:txBody>
          <a:bodyPr/>
          <a:lstStyle/>
          <a:p>
            <a:pPr marL="0" indent="342900" algn="just">
              <a:spcBef>
                <a:spcPts val="0"/>
              </a:spcBef>
              <a:buFont typeface="Wingdings 2" pitchFamily="18" charset="2"/>
              <a:buNone/>
              <a:defRPr/>
            </a:pPr>
            <a:r>
              <a:rPr lang="ru-RU" b="1" spc="-150" dirty="0"/>
              <a:t>Система управления особыми </a:t>
            </a:r>
            <a:r>
              <a:rPr lang="ru-RU" b="1" dirty="0"/>
              <a:t>экономическими зонами выстроена по вертикали. Федеральное </a:t>
            </a:r>
            <a:r>
              <a:rPr lang="ru-RU" b="1" spc="-150" dirty="0"/>
              <a:t>агентство по управлению ОЭЗ при </a:t>
            </a:r>
            <a:r>
              <a:rPr lang="ru-RU" b="1" dirty="0"/>
              <a:t>Министерстве экономического развития (</a:t>
            </a:r>
            <a:r>
              <a:rPr lang="ru-RU" b="1" dirty="0" err="1"/>
              <a:t>РосОЭЗ</a:t>
            </a:r>
            <a:r>
              <a:rPr lang="ru-RU" b="1" dirty="0"/>
              <a:t>) имеет </a:t>
            </a:r>
            <a:r>
              <a:rPr lang="ru-RU" b="1" spc="-150" dirty="0"/>
              <a:t>представительства во всех особых </a:t>
            </a:r>
            <a:r>
              <a:rPr lang="ru-RU" b="1" dirty="0"/>
              <a:t>экономических зонах – Территориальные управления </a:t>
            </a:r>
            <a:r>
              <a:rPr lang="ru-RU" b="1" dirty="0" err="1"/>
              <a:t>РосОЭЗ</a:t>
            </a:r>
            <a:r>
              <a:rPr lang="ru-RU" b="1" dirty="0"/>
              <a:t>. Таким образом, оно может не только контролировать строительство объектов </a:t>
            </a:r>
            <a:r>
              <a:rPr lang="ru-RU" b="1" spc="-150" dirty="0"/>
              <a:t>инфраструктуры и расходование </a:t>
            </a:r>
            <a:r>
              <a:rPr lang="ru-RU" b="1" dirty="0"/>
              <a:t>государственных средств, но и осуществлять мониторинг деятельности частных компаний.</a:t>
            </a:r>
            <a:endParaRPr lang="ru-RU" dirty="0" smtClean="0"/>
          </a:p>
        </p:txBody>
      </p:sp>
      <p:sp>
        <p:nvSpPr>
          <p:cNvPr id="13316" name="Номер слайда 3"/>
          <p:cNvSpPr>
            <a:spLocks noGrp="1"/>
          </p:cNvSpPr>
          <p:nvPr>
            <p:ph type="sldNum" sz="quarter" idx="12"/>
          </p:nvPr>
        </p:nvSpPr>
        <p:spPr bwMode="auto">
          <a:noFill/>
          <a:ln>
            <a:miter lim="800000"/>
            <a:headEnd/>
            <a:tailEnd/>
          </a:ln>
        </p:spPr>
        <p:txBody>
          <a:bodyPr/>
          <a:lstStyle/>
          <a:p>
            <a:fld id="{095EB4B7-FBBB-4CB0-925A-BFD19A5A0E55}" type="slidenum">
              <a:rPr lang="ru-RU" altLang="ru-RU"/>
              <a:pPr/>
              <a:t>47</a:t>
            </a:fld>
            <a:endParaRPr lang="ru-RU" altLang="ru-RU"/>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flipV="1">
            <a:off x="406400" y="404664"/>
            <a:ext cx="11582400" cy="52536"/>
          </a:xfrm>
        </p:spPr>
        <p:txBody>
          <a:bodyPr>
            <a:normAutofit fontScale="90000"/>
          </a:bodyPr>
          <a:lstStyle/>
          <a:p>
            <a:pPr algn="ctr">
              <a:defRPr/>
            </a:pPr>
            <a:r>
              <a:rPr lang="ru-RU" dirty="0" smtClean="0"/>
              <a:t/>
            </a:r>
            <a:br>
              <a:rPr lang="ru-RU" dirty="0" smtClean="0"/>
            </a:br>
            <a:endParaRPr lang="ru-RU" dirty="0"/>
          </a:p>
        </p:txBody>
      </p:sp>
      <p:sp>
        <p:nvSpPr>
          <p:cNvPr id="13315" name="Содержимое 2"/>
          <p:cNvSpPr>
            <a:spLocks noGrp="1"/>
          </p:cNvSpPr>
          <p:nvPr>
            <p:ph idx="1"/>
          </p:nvPr>
        </p:nvSpPr>
        <p:spPr>
          <a:xfrm>
            <a:off x="406400" y="333376"/>
            <a:ext cx="11582400" cy="6264275"/>
          </a:xfrm>
        </p:spPr>
        <p:txBody>
          <a:bodyPr/>
          <a:lstStyle/>
          <a:p>
            <a:pPr marL="0" indent="342900" algn="just">
              <a:spcBef>
                <a:spcPts val="0"/>
              </a:spcBef>
              <a:buFont typeface="Wingdings 2" pitchFamily="18" charset="2"/>
              <a:buNone/>
              <a:defRPr/>
            </a:pPr>
            <a:endParaRPr lang="ru-RU" b="1" spc="-150" dirty="0" smtClean="0"/>
          </a:p>
          <a:p>
            <a:pPr marL="0" indent="342900" algn="just">
              <a:spcBef>
                <a:spcPts val="0"/>
              </a:spcBef>
              <a:buFont typeface="Wingdings 2" pitchFamily="18" charset="2"/>
              <a:buNone/>
              <a:defRPr/>
            </a:pPr>
            <a:r>
              <a:rPr lang="ru-RU" b="1" spc="-150" dirty="0" smtClean="0"/>
              <a:t>При </a:t>
            </a:r>
            <a:r>
              <a:rPr lang="ru-RU" b="1" spc="-150" dirty="0" err="1"/>
              <a:t>РосОЭЗ</a:t>
            </a:r>
            <a:r>
              <a:rPr lang="ru-RU" b="1" spc="-150" dirty="0"/>
              <a:t> создан Экспертный совет по технико-внедренческим зонам. </a:t>
            </a:r>
            <a:endParaRPr lang="ru-RU" b="1" spc="-150" dirty="0" smtClean="0"/>
          </a:p>
          <a:p>
            <a:pPr marL="0" indent="342900" algn="just">
              <a:spcBef>
                <a:spcPts val="0"/>
              </a:spcBef>
              <a:buFont typeface="Wingdings 2" pitchFamily="18" charset="2"/>
              <a:buNone/>
              <a:defRPr/>
            </a:pPr>
            <a:r>
              <a:rPr lang="ru-RU" b="1" spc="-150" dirty="0" smtClean="0"/>
              <a:t>Его </a:t>
            </a:r>
            <a:r>
              <a:rPr lang="ru-RU" b="1" spc="-150" dirty="0"/>
              <a:t>цель – организация и проведение экспертной оценки бизнес-планов, представляемых лицами, которые претендуют на получение статуса резидента ОЭЗ. Кроме того, совет выдает заключения по проектам действующих резидентов, желающих изменить условия соглашения о ведении технико-внедренческой деятельности.</a:t>
            </a:r>
            <a:endParaRPr lang="ru-RU" dirty="0" smtClean="0"/>
          </a:p>
        </p:txBody>
      </p:sp>
      <p:sp>
        <p:nvSpPr>
          <p:cNvPr id="14340" name="Номер слайда 3"/>
          <p:cNvSpPr>
            <a:spLocks noGrp="1"/>
          </p:cNvSpPr>
          <p:nvPr>
            <p:ph type="sldNum" sz="quarter" idx="12"/>
          </p:nvPr>
        </p:nvSpPr>
        <p:spPr bwMode="auto">
          <a:noFill/>
          <a:ln>
            <a:miter lim="800000"/>
            <a:headEnd/>
            <a:tailEnd/>
          </a:ln>
        </p:spPr>
        <p:txBody>
          <a:bodyPr/>
          <a:lstStyle/>
          <a:p>
            <a:fld id="{95E3C26B-83B1-4491-900E-2509D70916DC}" type="slidenum">
              <a:rPr lang="ru-RU" altLang="ru-RU"/>
              <a:pPr/>
              <a:t>48</a:t>
            </a:fld>
            <a:endParaRPr lang="ru-RU" altLang="ru-RU"/>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flipV="1">
            <a:off x="406400" y="404664"/>
            <a:ext cx="11582400" cy="52536"/>
          </a:xfrm>
        </p:spPr>
        <p:txBody>
          <a:bodyPr>
            <a:normAutofit fontScale="90000"/>
          </a:bodyPr>
          <a:lstStyle/>
          <a:p>
            <a:pPr algn="ctr">
              <a:defRPr/>
            </a:pPr>
            <a:r>
              <a:rPr lang="ru-RU" dirty="0" smtClean="0"/>
              <a:t/>
            </a:r>
            <a:br>
              <a:rPr lang="ru-RU" dirty="0" smtClean="0"/>
            </a:br>
            <a:endParaRPr lang="ru-RU" dirty="0"/>
          </a:p>
        </p:txBody>
      </p:sp>
      <p:sp>
        <p:nvSpPr>
          <p:cNvPr id="14339" name="Содержимое 2"/>
          <p:cNvSpPr>
            <a:spLocks noGrp="1"/>
          </p:cNvSpPr>
          <p:nvPr>
            <p:ph idx="1"/>
          </p:nvPr>
        </p:nvSpPr>
        <p:spPr>
          <a:xfrm>
            <a:off x="406400" y="333376"/>
            <a:ext cx="11582400" cy="6264275"/>
          </a:xfrm>
        </p:spPr>
        <p:txBody>
          <a:bodyPr>
            <a:normAutofit fontScale="92500"/>
          </a:bodyPr>
          <a:lstStyle/>
          <a:p>
            <a:pPr>
              <a:buFont typeface="Wingdings 2" pitchFamily="18" charset="2"/>
              <a:buNone/>
              <a:defRPr/>
            </a:pPr>
            <a:r>
              <a:rPr lang="ru-RU" dirty="0" smtClean="0"/>
              <a:t>     </a:t>
            </a:r>
          </a:p>
          <a:p>
            <a:pPr marL="0" indent="342900" algn="just">
              <a:lnSpc>
                <a:spcPct val="120000"/>
              </a:lnSpc>
              <a:spcBef>
                <a:spcPts val="0"/>
              </a:spcBef>
              <a:buFont typeface="Wingdings 2" pitchFamily="18" charset="2"/>
              <a:buNone/>
              <a:defRPr/>
            </a:pPr>
            <a:r>
              <a:rPr lang="ru-RU" sz="3500" b="1" dirty="0" smtClean="0"/>
              <a:t>Экспертный совет действует на постоянной </a:t>
            </a:r>
            <a:r>
              <a:rPr lang="ru-RU" sz="3500" b="1" spc="-150" dirty="0" smtClean="0"/>
              <a:t>основе и является коллегиальным </a:t>
            </a:r>
            <a:r>
              <a:rPr lang="ru-RU" sz="3500" b="1" dirty="0" smtClean="0"/>
              <a:t>консультативно-экспертным органом </a:t>
            </a:r>
            <a:r>
              <a:rPr lang="ru-RU" sz="3500" b="1" dirty="0" err="1" smtClean="0"/>
              <a:t>РосОЭЗ</a:t>
            </a:r>
            <a:r>
              <a:rPr lang="ru-RU" sz="3500" b="1" dirty="0" smtClean="0"/>
              <a:t>. В его состав </a:t>
            </a:r>
            <a:r>
              <a:rPr lang="ru-RU" sz="3500" b="1" spc="-150" dirty="0" smtClean="0"/>
              <a:t>входят крупные российские ученые, </a:t>
            </a:r>
            <a:r>
              <a:rPr lang="ru-RU" sz="3500" b="1" dirty="0" smtClean="0"/>
              <a:t>финансисты, специалисты-отраслевики, экономисты. Для </a:t>
            </a:r>
            <a:r>
              <a:rPr lang="ru-RU" sz="3500" b="1" spc="-150" dirty="0" smtClean="0"/>
              <a:t>проведения экспертизы бизнес-планов </a:t>
            </a:r>
            <a:r>
              <a:rPr lang="ru-RU" sz="3500" b="1" dirty="0" smtClean="0"/>
              <a:t>создаются </a:t>
            </a:r>
            <a:r>
              <a:rPr lang="ru-RU" sz="3500" b="1" spc="-150" dirty="0" smtClean="0"/>
              <a:t>также экспертные группы, включающие </a:t>
            </a:r>
            <a:r>
              <a:rPr lang="ru-RU" sz="3500" b="1" dirty="0" smtClean="0"/>
              <a:t>специалистов-хозяйственников в предметной области и экономистов.</a:t>
            </a:r>
            <a:endParaRPr lang="ru-RU" dirty="0" smtClean="0"/>
          </a:p>
        </p:txBody>
      </p:sp>
      <p:sp>
        <p:nvSpPr>
          <p:cNvPr id="15364" name="Номер слайда 3"/>
          <p:cNvSpPr>
            <a:spLocks noGrp="1"/>
          </p:cNvSpPr>
          <p:nvPr>
            <p:ph type="sldNum" sz="quarter" idx="12"/>
          </p:nvPr>
        </p:nvSpPr>
        <p:spPr bwMode="auto">
          <a:noFill/>
          <a:ln>
            <a:miter lim="800000"/>
            <a:headEnd/>
            <a:tailEnd/>
          </a:ln>
        </p:spPr>
        <p:txBody>
          <a:bodyPr/>
          <a:lstStyle/>
          <a:p>
            <a:fld id="{64D872AD-A1BF-4C2A-B5B2-6BB797C1FF07}" type="slidenum">
              <a:rPr lang="ru-RU" altLang="ru-RU"/>
              <a:pPr/>
              <a:t>49</a:t>
            </a:fld>
            <a:endParaRPr lang="ru-RU" altLang="ru-RU"/>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одзаголовок 2"/>
          <p:cNvSpPr>
            <a:spLocks noGrp="1"/>
          </p:cNvSpPr>
          <p:nvPr>
            <p:ph type="subTitle" idx="1"/>
          </p:nvPr>
        </p:nvSpPr>
        <p:spPr>
          <a:xfrm>
            <a:off x="150124" y="4438934"/>
            <a:ext cx="11941791" cy="2419066"/>
          </a:xfrm>
        </p:spPr>
        <p:txBody>
          <a:bodyPr/>
          <a:lstStyle/>
          <a:p>
            <a:pPr algn="just"/>
            <a:r>
              <a:rPr lang="ru-RU" sz="2800" dirty="0"/>
              <a:t>С конца 1850-х гг. в России наблюдались небывалые темпы строительства железных дорог: почти 1 тыс. км в год. Это был период постройки дорог концессионным способом. Если за все время государственного строительства – от ввода в строй первой российской железной дороги до начала концессионного периода (примерно 20 лет: 1837 г. – конец 1850-х гг.) – общая протяженность линий железных дорог составила лишь 3 тыс. км, то за последующие 20 лет она увеличилась на 20 тыс. км, а к началу Первой мировой войны эксплуатационная длина сети достигла 60 тыс. км. Именно концессия, пожалуй, единственно возможный тогда прогрессивный инструмент хозяйственной деятельности, позволила (подчас на спекулятивной волне ожидания сверхприбылей, ажиотажа и энтузиазма) сосредоточить огромные для аграрной тогда страны финансовые и материальные ресурсы в совершенно новой отрасли и дать толчок высоким темпам ее развития в последующие годы.</a:t>
            </a:r>
          </a:p>
        </p:txBody>
      </p:sp>
    </p:spTree>
    <p:extLst>
      <p:ext uri="{BB962C8B-B14F-4D97-AF65-F5344CB8AC3E}">
        <p14:creationId xmlns:p14="http://schemas.microsoft.com/office/powerpoint/2010/main" xmlns="" val="4270993258"/>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flipV="1">
            <a:off x="406400" y="404664"/>
            <a:ext cx="11582400" cy="52536"/>
          </a:xfrm>
        </p:spPr>
        <p:txBody>
          <a:bodyPr>
            <a:normAutofit fontScale="90000"/>
          </a:bodyPr>
          <a:lstStyle/>
          <a:p>
            <a:pPr algn="ctr">
              <a:defRPr/>
            </a:pPr>
            <a:r>
              <a:rPr lang="ru-RU" dirty="0" smtClean="0"/>
              <a:t/>
            </a:r>
            <a:br>
              <a:rPr lang="ru-RU" dirty="0" smtClean="0"/>
            </a:br>
            <a:endParaRPr lang="ru-RU" dirty="0"/>
          </a:p>
        </p:txBody>
      </p:sp>
      <p:sp>
        <p:nvSpPr>
          <p:cNvPr id="14339" name="Содержимое 2"/>
          <p:cNvSpPr>
            <a:spLocks noGrp="1"/>
          </p:cNvSpPr>
          <p:nvPr>
            <p:ph idx="1"/>
          </p:nvPr>
        </p:nvSpPr>
        <p:spPr>
          <a:xfrm>
            <a:off x="406400" y="333376"/>
            <a:ext cx="11582400" cy="6264275"/>
          </a:xfrm>
        </p:spPr>
        <p:txBody>
          <a:bodyPr>
            <a:normAutofit fontScale="92500" lnSpcReduction="20000"/>
          </a:bodyPr>
          <a:lstStyle/>
          <a:p>
            <a:pPr>
              <a:buFont typeface="Wingdings 2" pitchFamily="18" charset="2"/>
              <a:buNone/>
              <a:defRPr/>
            </a:pPr>
            <a:r>
              <a:rPr lang="ru-RU" dirty="0" smtClean="0"/>
              <a:t>     </a:t>
            </a:r>
          </a:p>
          <a:p>
            <a:pPr marL="0" indent="342900" algn="just">
              <a:lnSpc>
                <a:spcPct val="120000"/>
              </a:lnSpc>
              <a:spcBef>
                <a:spcPts val="0"/>
              </a:spcBef>
              <a:buFont typeface="Wingdings 2" pitchFamily="18" charset="2"/>
              <a:buNone/>
              <a:defRPr/>
            </a:pPr>
            <a:r>
              <a:rPr lang="ru-RU" sz="3500" b="1" dirty="0"/>
              <a:t>В целях оптимизации структуры федеральных органов исполнительной власти 5 октября 2009 г. Указом Президента РФ было упразднено Федеральное агентство по управлению особыми экономическими зонами (</a:t>
            </a:r>
            <a:r>
              <a:rPr lang="ru-RU" sz="3500" b="1" dirty="0" err="1"/>
              <a:t>РосОЭЗ</a:t>
            </a:r>
            <a:r>
              <a:rPr lang="ru-RU" sz="3500" b="1" dirty="0"/>
              <a:t>), и его функции были переданы Министерству экономического развития РФ. </a:t>
            </a:r>
            <a:r>
              <a:rPr lang="ru-RU" sz="3500" b="1" dirty="0">
                <a:solidFill>
                  <a:srgbClr val="0000FF"/>
                </a:solidFill>
              </a:rPr>
              <a:t>Указ Президента РФ от 22 июля 2005 г. «О Федеральном агентстве по управлению особыми экономическими зонами» </a:t>
            </a:r>
            <a:r>
              <a:rPr lang="ru-RU" sz="3500" b="1" dirty="0"/>
              <a:t>признан утратившим силу.</a:t>
            </a:r>
            <a:endParaRPr lang="ru-RU" dirty="0" smtClean="0"/>
          </a:p>
        </p:txBody>
      </p:sp>
      <p:sp>
        <p:nvSpPr>
          <p:cNvPr id="16388" name="Номер слайда 3"/>
          <p:cNvSpPr>
            <a:spLocks noGrp="1"/>
          </p:cNvSpPr>
          <p:nvPr>
            <p:ph type="sldNum" sz="quarter" idx="12"/>
          </p:nvPr>
        </p:nvSpPr>
        <p:spPr bwMode="auto">
          <a:noFill/>
          <a:ln>
            <a:miter lim="800000"/>
            <a:headEnd/>
            <a:tailEnd/>
          </a:ln>
        </p:spPr>
        <p:txBody>
          <a:bodyPr/>
          <a:lstStyle/>
          <a:p>
            <a:fld id="{FC06FFE9-6CE3-4B54-BAE1-ECD1C4102CBC}" type="slidenum">
              <a:rPr lang="ru-RU" altLang="ru-RU"/>
              <a:pPr/>
              <a:t>50</a:t>
            </a:fld>
            <a:endParaRPr lang="ru-RU" altLang="ru-RU"/>
          </a:p>
        </p:txBody>
      </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flipV="1">
            <a:off x="406400" y="404664"/>
            <a:ext cx="11582400" cy="52536"/>
          </a:xfrm>
        </p:spPr>
        <p:txBody>
          <a:bodyPr>
            <a:normAutofit fontScale="90000"/>
          </a:bodyPr>
          <a:lstStyle/>
          <a:p>
            <a:pPr algn="ctr">
              <a:defRPr/>
            </a:pPr>
            <a:r>
              <a:rPr lang="ru-RU" dirty="0" smtClean="0"/>
              <a:t/>
            </a:r>
            <a:br>
              <a:rPr lang="ru-RU" dirty="0" smtClean="0"/>
            </a:br>
            <a:endParaRPr lang="ru-RU" dirty="0"/>
          </a:p>
        </p:txBody>
      </p:sp>
      <p:sp>
        <p:nvSpPr>
          <p:cNvPr id="14339" name="Содержимое 2"/>
          <p:cNvSpPr>
            <a:spLocks noGrp="1"/>
          </p:cNvSpPr>
          <p:nvPr>
            <p:ph idx="1"/>
          </p:nvPr>
        </p:nvSpPr>
        <p:spPr>
          <a:xfrm>
            <a:off x="406400" y="333376"/>
            <a:ext cx="11582400" cy="6264275"/>
          </a:xfrm>
        </p:spPr>
        <p:txBody>
          <a:bodyPr>
            <a:normAutofit fontScale="85000" lnSpcReduction="20000"/>
          </a:bodyPr>
          <a:lstStyle/>
          <a:p>
            <a:pPr>
              <a:buFont typeface="Wingdings 2" pitchFamily="18" charset="2"/>
              <a:buNone/>
              <a:defRPr/>
            </a:pPr>
            <a:r>
              <a:rPr lang="ru-RU" dirty="0" smtClean="0"/>
              <a:t>     </a:t>
            </a:r>
          </a:p>
          <a:p>
            <a:pPr marL="0" indent="342900" algn="just">
              <a:lnSpc>
                <a:spcPct val="120000"/>
              </a:lnSpc>
              <a:spcBef>
                <a:spcPts val="0"/>
              </a:spcBef>
              <a:buFont typeface="Wingdings 2" pitchFamily="18" charset="2"/>
              <a:buNone/>
              <a:defRPr/>
            </a:pPr>
            <a:r>
              <a:rPr lang="ru-RU" sz="3500" b="1" dirty="0"/>
              <a:t>В сентябре 2008 г. Генпрокуратура направила в Минэкономразвития представление, в котором указывалось на неэффективное использование бюджетных средств при создании особых экономических зон, в частности на то, что эти средства размещались на депозиты под крайне низкие проценты. В материалах Генпрокуратуры указывалось также, что в пяти из семи ОЭЗ туристско-рекреационного типа до сих пор не зарегистрировано ни одного инвестора, не создано рабочих мест, а объем частных инвестиций равен нулю. </a:t>
            </a:r>
            <a:endParaRPr lang="ru-RU" dirty="0" smtClean="0"/>
          </a:p>
        </p:txBody>
      </p:sp>
      <p:sp>
        <p:nvSpPr>
          <p:cNvPr id="17412" name="Номер слайда 3"/>
          <p:cNvSpPr>
            <a:spLocks noGrp="1"/>
          </p:cNvSpPr>
          <p:nvPr>
            <p:ph type="sldNum" sz="quarter" idx="12"/>
          </p:nvPr>
        </p:nvSpPr>
        <p:spPr bwMode="auto">
          <a:noFill/>
          <a:ln>
            <a:miter lim="800000"/>
            <a:headEnd/>
            <a:tailEnd/>
          </a:ln>
        </p:spPr>
        <p:txBody>
          <a:bodyPr/>
          <a:lstStyle/>
          <a:p>
            <a:fld id="{1AAAB5B6-ED08-49B7-A8D7-D37D5D87C4F0}" type="slidenum">
              <a:rPr lang="ru-RU" altLang="ru-RU"/>
              <a:pPr/>
              <a:t>51</a:t>
            </a:fld>
            <a:endParaRPr lang="ru-RU" altLang="ru-RU"/>
          </a:p>
        </p:txBody>
      </p:sp>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flipV="1">
            <a:off x="406400" y="404664"/>
            <a:ext cx="11582400" cy="52536"/>
          </a:xfrm>
        </p:spPr>
        <p:txBody>
          <a:bodyPr>
            <a:normAutofit fontScale="90000"/>
          </a:bodyPr>
          <a:lstStyle/>
          <a:p>
            <a:pPr algn="ctr">
              <a:defRPr/>
            </a:pPr>
            <a:r>
              <a:rPr lang="ru-RU" dirty="0" smtClean="0"/>
              <a:t/>
            </a:r>
            <a:br>
              <a:rPr lang="ru-RU" dirty="0" smtClean="0"/>
            </a:br>
            <a:endParaRPr lang="ru-RU" dirty="0"/>
          </a:p>
        </p:txBody>
      </p:sp>
      <p:sp>
        <p:nvSpPr>
          <p:cNvPr id="14339" name="Содержимое 2"/>
          <p:cNvSpPr>
            <a:spLocks noGrp="1"/>
          </p:cNvSpPr>
          <p:nvPr>
            <p:ph idx="1"/>
          </p:nvPr>
        </p:nvSpPr>
        <p:spPr>
          <a:xfrm>
            <a:off x="406400" y="333376"/>
            <a:ext cx="11582400" cy="6264275"/>
          </a:xfrm>
        </p:spPr>
        <p:txBody>
          <a:bodyPr>
            <a:normAutofit fontScale="77500" lnSpcReduction="20000"/>
          </a:bodyPr>
          <a:lstStyle/>
          <a:p>
            <a:pPr>
              <a:buFont typeface="Wingdings 2" pitchFamily="18" charset="2"/>
              <a:buNone/>
              <a:defRPr/>
            </a:pPr>
            <a:r>
              <a:rPr lang="ru-RU" dirty="0" smtClean="0"/>
              <a:t>     </a:t>
            </a:r>
          </a:p>
          <a:p>
            <a:pPr marL="0" indent="342900" algn="just">
              <a:lnSpc>
                <a:spcPct val="120000"/>
              </a:lnSpc>
              <a:spcBef>
                <a:spcPts val="0"/>
              </a:spcBef>
              <a:buFont typeface="Wingdings 2" pitchFamily="18" charset="2"/>
              <a:buNone/>
              <a:defRPr/>
            </a:pPr>
            <a:r>
              <a:rPr lang="ru-RU" sz="4100" b="1" spc="-150" dirty="0" smtClean="0"/>
              <a:t>В </a:t>
            </a:r>
            <a:r>
              <a:rPr lang="ru-RU" sz="4100" b="1" spc="-150" dirty="0"/>
              <a:t>комментарии Минэкономразвития </a:t>
            </a:r>
            <a:r>
              <a:rPr lang="ru-RU" sz="4100" b="1" dirty="0"/>
              <a:t>отмечается, что принятые меры повысят экономическую привлекательность ОЭЗ для частных инвесторов и «позволят более оперативно реагировать на </a:t>
            </a:r>
            <a:r>
              <a:rPr lang="ru-RU" sz="4100" b="1" spc="-150" dirty="0"/>
              <a:t>потребности инвесторов-резидентов при </a:t>
            </a:r>
            <a:r>
              <a:rPr lang="ru-RU" sz="4100" b="1" dirty="0"/>
              <a:t>создании необходимой инфраструктуры и последующего управления зонами». «Создание необходимой </a:t>
            </a:r>
            <a:r>
              <a:rPr lang="ru-RU" sz="4100" b="1" spc="-150" dirty="0"/>
              <a:t>резидентам инфраструктуры ОЭЗ за счет </a:t>
            </a:r>
            <a:r>
              <a:rPr lang="ru-RU" sz="4100" b="1" dirty="0"/>
              <a:t>федеральных и региональных средств будет продолжено. Все обязательства государства перед инвесторами будут выполнены в полном объеме»</a:t>
            </a:r>
            <a:endParaRPr lang="ru-RU" sz="4100" dirty="0" smtClean="0"/>
          </a:p>
        </p:txBody>
      </p:sp>
      <p:sp>
        <p:nvSpPr>
          <p:cNvPr id="18436" name="Номер слайда 3"/>
          <p:cNvSpPr>
            <a:spLocks noGrp="1"/>
          </p:cNvSpPr>
          <p:nvPr>
            <p:ph type="sldNum" sz="quarter" idx="12"/>
          </p:nvPr>
        </p:nvSpPr>
        <p:spPr bwMode="auto">
          <a:noFill/>
          <a:ln>
            <a:miter lim="800000"/>
            <a:headEnd/>
            <a:tailEnd/>
          </a:ln>
        </p:spPr>
        <p:txBody>
          <a:bodyPr/>
          <a:lstStyle/>
          <a:p>
            <a:fld id="{61B093E3-635B-4EAF-AD0E-93233E468241}" type="slidenum">
              <a:rPr lang="ru-RU" altLang="ru-RU"/>
              <a:pPr/>
              <a:t>52</a:t>
            </a:fld>
            <a:endParaRPr lang="ru-RU" altLang="ru-RU"/>
          </a:p>
        </p:txBody>
      </p:sp>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flipV="1">
            <a:off x="406400" y="404664"/>
            <a:ext cx="11582400" cy="52536"/>
          </a:xfrm>
        </p:spPr>
        <p:txBody>
          <a:bodyPr>
            <a:normAutofit fontScale="90000"/>
          </a:bodyPr>
          <a:lstStyle/>
          <a:p>
            <a:pPr algn="ctr">
              <a:defRPr/>
            </a:pPr>
            <a:r>
              <a:rPr lang="ru-RU" dirty="0" smtClean="0"/>
              <a:t/>
            </a:r>
            <a:br>
              <a:rPr lang="ru-RU" dirty="0" smtClean="0"/>
            </a:br>
            <a:endParaRPr lang="ru-RU" dirty="0"/>
          </a:p>
        </p:txBody>
      </p:sp>
      <p:sp>
        <p:nvSpPr>
          <p:cNvPr id="14339" name="Содержимое 2"/>
          <p:cNvSpPr>
            <a:spLocks noGrp="1"/>
          </p:cNvSpPr>
          <p:nvPr>
            <p:ph idx="1"/>
          </p:nvPr>
        </p:nvSpPr>
        <p:spPr>
          <a:xfrm>
            <a:off x="406400" y="333376"/>
            <a:ext cx="11582400" cy="6264275"/>
          </a:xfrm>
        </p:spPr>
        <p:txBody>
          <a:bodyPr>
            <a:normAutofit lnSpcReduction="10000"/>
          </a:bodyPr>
          <a:lstStyle/>
          <a:p>
            <a:pPr algn="just">
              <a:buFont typeface="Wingdings 2" pitchFamily="18" charset="2"/>
              <a:buNone/>
              <a:defRPr/>
            </a:pPr>
            <a:r>
              <a:rPr lang="ru-RU" dirty="0" smtClean="0"/>
              <a:t>       </a:t>
            </a:r>
            <a:r>
              <a:rPr lang="ru-RU" b="1" spc="-150" dirty="0" smtClean="0"/>
              <a:t>Появление </a:t>
            </a:r>
            <a:r>
              <a:rPr lang="ru-RU" b="1" spc="-150" dirty="0"/>
              <a:t>нормативно-правовой базы по </a:t>
            </a:r>
            <a:r>
              <a:rPr lang="ru-RU" b="1" spc="-150" dirty="0" smtClean="0"/>
              <a:t>ОЭЗ дало </a:t>
            </a:r>
            <a:r>
              <a:rPr lang="ru-RU" b="1" spc="-150" dirty="0"/>
              <a:t>импульс к активизации инвестиционной политики на региональном и муниципальном уровнях. </a:t>
            </a:r>
            <a:r>
              <a:rPr lang="ru-RU" b="1" spc="-150" dirty="0">
                <a:solidFill>
                  <a:srgbClr val="FF0000"/>
                </a:solidFill>
              </a:rPr>
              <a:t>Статус ОЭЗ предполагает преференции компаниям-операторам (резидентам) по трем направлениям экономической политики</a:t>
            </a:r>
            <a:r>
              <a:rPr lang="ru-RU" b="1" spc="-150" dirty="0" smtClean="0">
                <a:solidFill>
                  <a:srgbClr val="FF0000"/>
                </a:solidFill>
              </a:rPr>
              <a:t>:</a:t>
            </a:r>
          </a:p>
          <a:p>
            <a:pPr marL="0" indent="0" algn="just">
              <a:buFont typeface="Wingdings 2" pitchFamily="18" charset="2"/>
              <a:buNone/>
              <a:defRPr/>
            </a:pPr>
            <a:r>
              <a:rPr lang="ru-RU" b="1" dirty="0" smtClean="0"/>
              <a:t>    1</a:t>
            </a:r>
            <a:r>
              <a:rPr lang="ru-RU" b="1" dirty="0"/>
              <a:t>) налоговые и таможенные льготы; </a:t>
            </a:r>
            <a:endParaRPr lang="ru-RU" b="1" dirty="0" smtClean="0"/>
          </a:p>
          <a:p>
            <a:pPr marL="0" indent="0" algn="just">
              <a:buFont typeface="Wingdings 2" pitchFamily="18" charset="2"/>
              <a:buNone/>
              <a:defRPr/>
            </a:pPr>
            <a:r>
              <a:rPr lang="ru-RU" b="1" spc="-150" dirty="0" smtClean="0"/>
              <a:t>     </a:t>
            </a:r>
            <a:r>
              <a:rPr lang="ru-RU" b="1" spc="-300" dirty="0" smtClean="0"/>
              <a:t>2</a:t>
            </a:r>
            <a:r>
              <a:rPr lang="ru-RU" b="1" spc="-300" dirty="0"/>
              <a:t>) </a:t>
            </a:r>
            <a:r>
              <a:rPr lang="ru-RU" b="1" spc="-300" dirty="0" smtClean="0"/>
              <a:t>государственное </a:t>
            </a:r>
            <a:r>
              <a:rPr lang="ru-RU" b="1" spc="-300" dirty="0"/>
              <a:t>финансирование </a:t>
            </a:r>
            <a:r>
              <a:rPr lang="ru-RU" b="1" spc="-150" dirty="0"/>
              <a:t>инфраструктуры</a:t>
            </a:r>
            <a:r>
              <a:rPr lang="ru-RU" b="1" spc="-150" dirty="0" smtClean="0"/>
              <a:t>;</a:t>
            </a:r>
          </a:p>
          <a:p>
            <a:pPr marL="0" indent="0" algn="just">
              <a:buFont typeface="Wingdings 2" pitchFamily="18" charset="2"/>
              <a:buNone/>
              <a:defRPr/>
            </a:pPr>
            <a:r>
              <a:rPr lang="ru-RU" b="1" spc="-150" dirty="0"/>
              <a:t> </a:t>
            </a:r>
            <a:r>
              <a:rPr lang="ru-RU" b="1" spc="-150" dirty="0" smtClean="0"/>
              <a:t>    3</a:t>
            </a:r>
            <a:r>
              <a:rPr lang="ru-RU" b="1" spc="-150" dirty="0"/>
              <a:t>) снижение административных барьеров. </a:t>
            </a:r>
            <a:endParaRPr lang="ru-RU" b="1" spc="-150" dirty="0" smtClean="0"/>
          </a:p>
          <a:p>
            <a:pPr marL="0" indent="0" algn="just">
              <a:buFont typeface="Wingdings 2" pitchFamily="18" charset="2"/>
              <a:buNone/>
              <a:defRPr/>
            </a:pPr>
            <a:r>
              <a:rPr lang="ru-RU" b="1" spc="-150" dirty="0" smtClean="0"/>
              <a:t>     Сочетание </a:t>
            </a:r>
            <a:r>
              <a:rPr lang="ru-RU" b="1" spc="-150" dirty="0"/>
              <a:t>этих инструментов представляет собой типичный пример государственно-частного </a:t>
            </a:r>
            <a:r>
              <a:rPr lang="ru-RU" b="1" spc="-150" dirty="0" smtClean="0"/>
              <a:t>партнерства.</a:t>
            </a:r>
          </a:p>
        </p:txBody>
      </p:sp>
      <p:sp>
        <p:nvSpPr>
          <p:cNvPr id="19460" name="Номер слайда 3"/>
          <p:cNvSpPr>
            <a:spLocks noGrp="1"/>
          </p:cNvSpPr>
          <p:nvPr>
            <p:ph type="sldNum" sz="quarter" idx="12"/>
          </p:nvPr>
        </p:nvSpPr>
        <p:spPr bwMode="auto">
          <a:noFill/>
          <a:ln>
            <a:miter lim="800000"/>
            <a:headEnd/>
            <a:tailEnd/>
          </a:ln>
        </p:spPr>
        <p:txBody>
          <a:bodyPr/>
          <a:lstStyle/>
          <a:p>
            <a:fld id="{FA696FE9-8426-472F-97B2-1E32B06D9B0C}" type="slidenum">
              <a:rPr lang="ru-RU" altLang="ru-RU"/>
              <a:pPr/>
              <a:t>53</a:t>
            </a:fld>
            <a:endParaRPr lang="ru-RU" altLang="ru-RU"/>
          </a:p>
        </p:txBody>
      </p:sp>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flipV="1">
            <a:off x="406400" y="404664"/>
            <a:ext cx="11582400" cy="52536"/>
          </a:xfrm>
        </p:spPr>
        <p:txBody>
          <a:bodyPr>
            <a:normAutofit fontScale="90000"/>
          </a:bodyPr>
          <a:lstStyle/>
          <a:p>
            <a:pPr algn="ctr">
              <a:defRPr/>
            </a:pPr>
            <a:r>
              <a:rPr lang="ru-RU" dirty="0" smtClean="0"/>
              <a:t/>
            </a:r>
            <a:br>
              <a:rPr lang="ru-RU" dirty="0" smtClean="0"/>
            </a:br>
            <a:endParaRPr lang="ru-RU" dirty="0"/>
          </a:p>
        </p:txBody>
      </p:sp>
      <p:sp>
        <p:nvSpPr>
          <p:cNvPr id="14339" name="Содержимое 2"/>
          <p:cNvSpPr>
            <a:spLocks noGrp="1"/>
          </p:cNvSpPr>
          <p:nvPr>
            <p:ph idx="1"/>
          </p:nvPr>
        </p:nvSpPr>
        <p:spPr>
          <a:xfrm>
            <a:off x="406400" y="-100013"/>
            <a:ext cx="11582400" cy="6958013"/>
          </a:xfrm>
        </p:spPr>
        <p:txBody>
          <a:bodyPr>
            <a:normAutofit fontScale="47500" lnSpcReduction="20000"/>
          </a:bodyPr>
          <a:lstStyle/>
          <a:p>
            <a:pPr>
              <a:buFont typeface="Wingdings 2" pitchFamily="18" charset="2"/>
              <a:buNone/>
              <a:defRPr/>
            </a:pPr>
            <a:r>
              <a:rPr lang="ru-RU" dirty="0" smtClean="0"/>
              <a:t>     </a:t>
            </a:r>
          </a:p>
          <a:p>
            <a:pPr marL="0" indent="342900" algn="just">
              <a:lnSpc>
                <a:spcPct val="120000"/>
              </a:lnSpc>
              <a:spcBef>
                <a:spcPts val="0"/>
              </a:spcBef>
              <a:buFont typeface="Wingdings 2" pitchFamily="18" charset="2"/>
              <a:buNone/>
              <a:defRPr/>
            </a:pPr>
            <a:r>
              <a:rPr lang="ru-RU" sz="6700" b="1" dirty="0"/>
              <a:t>В декабре 2005 г. были созданы первые шесть ОЭЗ. </a:t>
            </a:r>
            <a:r>
              <a:rPr lang="ru-RU" sz="6700" b="1" spc="-150" dirty="0"/>
              <a:t>Две из них – промышленно-производственные: в </a:t>
            </a:r>
            <a:r>
              <a:rPr lang="ru-RU" sz="6700" b="1" dirty="0"/>
              <a:t>Липецкой </a:t>
            </a:r>
            <a:r>
              <a:rPr lang="ru-RU" sz="6700" b="1" spc="-150" dirty="0"/>
              <a:t>области – по производству бытовой электроники и в Татарстане (Елабуга) – по выпуску автомобилей и их </a:t>
            </a:r>
            <a:r>
              <a:rPr lang="ru-RU" sz="6700" b="1" dirty="0"/>
              <a:t>комплектующих, а также высокотехнологичной нефтехимической продукции. Четыре ОЭЗ относятся к инновационным (технико-внедренческим): в Московской области – по разработке информационных и ядерно-физических технологий (Дубна), </a:t>
            </a:r>
            <a:r>
              <a:rPr lang="ru-RU" sz="6700" b="1" dirty="0" smtClean="0"/>
              <a:t>в Зеленограде – по созданию и выпуску изделий микро– и </a:t>
            </a:r>
            <a:r>
              <a:rPr lang="ru-RU" sz="6700" b="1" dirty="0" err="1" smtClean="0"/>
              <a:t>наноэлектроники</a:t>
            </a:r>
            <a:endParaRPr lang="ru-RU" sz="6700" dirty="0" smtClean="0"/>
          </a:p>
        </p:txBody>
      </p:sp>
      <p:sp>
        <p:nvSpPr>
          <p:cNvPr id="20484" name="Номер слайда 3"/>
          <p:cNvSpPr>
            <a:spLocks noGrp="1"/>
          </p:cNvSpPr>
          <p:nvPr>
            <p:ph type="sldNum" sz="quarter" idx="12"/>
          </p:nvPr>
        </p:nvSpPr>
        <p:spPr bwMode="auto">
          <a:noFill/>
          <a:ln>
            <a:miter lim="800000"/>
            <a:headEnd/>
            <a:tailEnd/>
          </a:ln>
        </p:spPr>
        <p:txBody>
          <a:bodyPr/>
          <a:lstStyle/>
          <a:p>
            <a:fld id="{3B8B85E3-185A-4A75-8505-201AD0D3BBB5}" type="slidenum">
              <a:rPr lang="ru-RU" altLang="ru-RU"/>
              <a:pPr/>
              <a:t>54</a:t>
            </a:fld>
            <a:endParaRPr lang="ru-RU" altLang="ru-RU"/>
          </a:p>
        </p:txBody>
      </p:sp>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flipV="1">
            <a:off x="406400" y="404664"/>
            <a:ext cx="11582400" cy="52536"/>
          </a:xfrm>
        </p:spPr>
        <p:txBody>
          <a:bodyPr>
            <a:normAutofit fontScale="90000"/>
          </a:bodyPr>
          <a:lstStyle/>
          <a:p>
            <a:pPr algn="ctr">
              <a:defRPr/>
            </a:pPr>
            <a:r>
              <a:rPr lang="ru-RU" dirty="0" smtClean="0"/>
              <a:t/>
            </a:r>
            <a:br>
              <a:rPr lang="ru-RU" dirty="0" smtClean="0"/>
            </a:br>
            <a:endParaRPr lang="ru-RU" dirty="0"/>
          </a:p>
        </p:txBody>
      </p:sp>
      <p:sp>
        <p:nvSpPr>
          <p:cNvPr id="14339" name="Содержимое 2"/>
          <p:cNvSpPr>
            <a:spLocks noGrp="1"/>
          </p:cNvSpPr>
          <p:nvPr>
            <p:ph idx="1"/>
          </p:nvPr>
        </p:nvSpPr>
        <p:spPr>
          <a:xfrm>
            <a:off x="406400" y="-100013"/>
            <a:ext cx="11582400" cy="6573838"/>
          </a:xfrm>
        </p:spPr>
        <p:txBody>
          <a:bodyPr>
            <a:normAutofit fontScale="92500" lnSpcReduction="10000"/>
          </a:bodyPr>
          <a:lstStyle/>
          <a:p>
            <a:pPr>
              <a:buFont typeface="Wingdings 2" pitchFamily="18" charset="2"/>
              <a:buNone/>
              <a:defRPr/>
            </a:pPr>
            <a:r>
              <a:rPr lang="ru-RU" dirty="0" smtClean="0"/>
              <a:t>     </a:t>
            </a:r>
          </a:p>
          <a:p>
            <a:pPr marL="0" indent="342900" algn="just">
              <a:lnSpc>
                <a:spcPct val="120000"/>
              </a:lnSpc>
              <a:spcBef>
                <a:spcPts val="0"/>
              </a:spcBef>
              <a:buFont typeface="Wingdings 2" pitchFamily="18" charset="2"/>
              <a:buNone/>
              <a:defRPr/>
            </a:pPr>
            <a:r>
              <a:rPr lang="ru-RU" b="1" dirty="0"/>
              <a:t>в </a:t>
            </a:r>
            <a:r>
              <a:rPr lang="ru-RU" b="1" dirty="0" smtClean="0"/>
              <a:t>Санкт-Петербурге – по </a:t>
            </a:r>
            <a:r>
              <a:rPr lang="ru-RU" b="1" dirty="0"/>
              <a:t>разработке высокотехнологичной продукции и в </a:t>
            </a:r>
            <a:r>
              <a:rPr lang="ru-RU" b="1" spc="-150" dirty="0"/>
              <a:t>Томске – по разработке новых </a:t>
            </a:r>
            <a:r>
              <a:rPr lang="ru-RU" b="1" dirty="0"/>
              <a:t>материалов. Кроме того, создано семь ОЭЗ туристско-рекреационного </a:t>
            </a:r>
            <a:r>
              <a:rPr lang="ru-RU" b="1" dirty="0" smtClean="0"/>
              <a:t>типа – в </a:t>
            </a:r>
            <a:r>
              <a:rPr lang="ru-RU" b="1" dirty="0"/>
              <a:t>Краснодарском, Ставропольском и Алтайском краях, республиках Алтай и Бурятия, Калининградской и Иркутской областях</a:t>
            </a:r>
            <a:r>
              <a:rPr lang="ru-RU" b="1" dirty="0" smtClean="0"/>
              <a:t>.</a:t>
            </a:r>
          </a:p>
          <a:p>
            <a:pPr marL="0" indent="342900" algn="just">
              <a:lnSpc>
                <a:spcPct val="120000"/>
              </a:lnSpc>
              <a:spcBef>
                <a:spcPts val="0"/>
              </a:spcBef>
              <a:buFont typeface="Wingdings 2" pitchFamily="18" charset="2"/>
              <a:buNone/>
              <a:defRPr/>
            </a:pPr>
            <a:r>
              <a:rPr lang="ru-RU" b="1" dirty="0"/>
              <a:t>В последнее время экономика России все больше сталкивается с проблемами развития морских портов. Пока российские порты еще серьезно проигрывают своим зарубежным конкурентам.</a:t>
            </a:r>
            <a:endParaRPr lang="ru-RU" b="1" dirty="0" smtClean="0"/>
          </a:p>
          <a:p>
            <a:pPr marL="0" indent="342900" algn="just">
              <a:lnSpc>
                <a:spcPct val="120000"/>
              </a:lnSpc>
              <a:spcBef>
                <a:spcPts val="0"/>
              </a:spcBef>
              <a:buFont typeface="Wingdings 2" pitchFamily="18" charset="2"/>
              <a:buNone/>
              <a:defRPr/>
            </a:pPr>
            <a:endParaRPr lang="ru-RU" dirty="0" smtClean="0"/>
          </a:p>
        </p:txBody>
      </p:sp>
      <p:sp>
        <p:nvSpPr>
          <p:cNvPr id="21508" name="Номер слайда 3"/>
          <p:cNvSpPr>
            <a:spLocks noGrp="1"/>
          </p:cNvSpPr>
          <p:nvPr>
            <p:ph type="sldNum" sz="quarter" idx="12"/>
          </p:nvPr>
        </p:nvSpPr>
        <p:spPr bwMode="auto">
          <a:noFill/>
          <a:ln>
            <a:miter lim="800000"/>
            <a:headEnd/>
            <a:tailEnd/>
          </a:ln>
        </p:spPr>
        <p:txBody>
          <a:bodyPr/>
          <a:lstStyle/>
          <a:p>
            <a:fld id="{448F31DD-2355-4CC5-B832-AAE7EDAD8E74}" type="slidenum">
              <a:rPr lang="ru-RU" altLang="ru-RU"/>
              <a:pPr/>
              <a:t>55</a:t>
            </a:fld>
            <a:endParaRPr lang="ru-RU" altLang="ru-RU"/>
          </a:p>
        </p:txBody>
      </p:sp>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flipV="1">
            <a:off x="406400" y="404664"/>
            <a:ext cx="11582400" cy="52536"/>
          </a:xfrm>
        </p:spPr>
        <p:txBody>
          <a:bodyPr>
            <a:normAutofit fontScale="90000"/>
          </a:bodyPr>
          <a:lstStyle/>
          <a:p>
            <a:pPr algn="ctr">
              <a:defRPr/>
            </a:pPr>
            <a:r>
              <a:rPr lang="ru-RU" dirty="0" smtClean="0"/>
              <a:t/>
            </a:r>
            <a:br>
              <a:rPr lang="ru-RU" dirty="0" smtClean="0"/>
            </a:br>
            <a:endParaRPr lang="ru-RU" dirty="0"/>
          </a:p>
        </p:txBody>
      </p:sp>
      <p:sp>
        <p:nvSpPr>
          <p:cNvPr id="14339" name="Содержимое 2"/>
          <p:cNvSpPr>
            <a:spLocks noGrp="1"/>
          </p:cNvSpPr>
          <p:nvPr>
            <p:ph idx="1"/>
          </p:nvPr>
        </p:nvSpPr>
        <p:spPr>
          <a:xfrm>
            <a:off x="406400" y="333376"/>
            <a:ext cx="11582400" cy="6264275"/>
          </a:xfrm>
        </p:spPr>
        <p:txBody>
          <a:bodyPr>
            <a:normAutofit/>
          </a:bodyPr>
          <a:lstStyle/>
          <a:p>
            <a:pPr>
              <a:buFont typeface="Wingdings 2" pitchFamily="18" charset="2"/>
              <a:buNone/>
              <a:defRPr/>
            </a:pPr>
            <a:r>
              <a:rPr lang="ru-RU" dirty="0" smtClean="0"/>
              <a:t>     </a:t>
            </a:r>
          </a:p>
          <a:p>
            <a:pPr marL="0" indent="342900" algn="just">
              <a:lnSpc>
                <a:spcPct val="120000"/>
              </a:lnSpc>
              <a:spcBef>
                <a:spcPts val="0"/>
              </a:spcBef>
              <a:buFont typeface="Wingdings 2" pitchFamily="18" charset="2"/>
              <a:buNone/>
              <a:defRPr/>
            </a:pPr>
            <a:r>
              <a:rPr lang="ru-RU" b="1" spc="-150" dirty="0"/>
              <a:t>Одной из форм привлечения инвестиций и дальнейшего развития экономического потенциала производственной деятельности морских портов может стать создание на их базе образований с особыми экономическими условиями функционирования – портовых особых экономических зон (ПОЭЗ). Такая возможность предусмотрена Федеральным законом № </a:t>
            </a:r>
            <a:r>
              <a:rPr lang="ru-RU" b="1" spc="-150" dirty="0" smtClean="0"/>
              <a:t>240-ФЗ.</a:t>
            </a:r>
            <a:endParaRPr lang="ru-RU" dirty="0" smtClean="0"/>
          </a:p>
        </p:txBody>
      </p:sp>
      <p:sp>
        <p:nvSpPr>
          <p:cNvPr id="22532" name="Номер слайда 3"/>
          <p:cNvSpPr>
            <a:spLocks noGrp="1"/>
          </p:cNvSpPr>
          <p:nvPr>
            <p:ph type="sldNum" sz="quarter" idx="12"/>
          </p:nvPr>
        </p:nvSpPr>
        <p:spPr bwMode="auto">
          <a:noFill/>
          <a:ln>
            <a:miter lim="800000"/>
            <a:headEnd/>
            <a:tailEnd/>
          </a:ln>
        </p:spPr>
        <p:txBody>
          <a:bodyPr/>
          <a:lstStyle/>
          <a:p>
            <a:fld id="{138C4009-49EB-4721-A852-5FCE824D350B}" type="slidenum">
              <a:rPr lang="ru-RU" altLang="ru-RU"/>
              <a:pPr/>
              <a:t>56</a:t>
            </a:fld>
            <a:endParaRPr lang="ru-RU" altLang="ru-RU"/>
          </a:p>
        </p:txBody>
      </p:sp>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flipV="1">
            <a:off x="406400" y="404664"/>
            <a:ext cx="11582400" cy="52536"/>
          </a:xfrm>
        </p:spPr>
        <p:txBody>
          <a:bodyPr>
            <a:normAutofit fontScale="90000"/>
          </a:bodyPr>
          <a:lstStyle/>
          <a:p>
            <a:pPr algn="ctr">
              <a:defRPr/>
            </a:pPr>
            <a:r>
              <a:rPr lang="ru-RU" dirty="0" smtClean="0"/>
              <a:t/>
            </a:r>
            <a:br>
              <a:rPr lang="ru-RU" dirty="0" smtClean="0"/>
            </a:br>
            <a:endParaRPr lang="ru-RU" dirty="0"/>
          </a:p>
        </p:txBody>
      </p:sp>
      <p:sp>
        <p:nvSpPr>
          <p:cNvPr id="14339" name="Содержимое 2"/>
          <p:cNvSpPr>
            <a:spLocks noGrp="1"/>
          </p:cNvSpPr>
          <p:nvPr>
            <p:ph idx="1"/>
          </p:nvPr>
        </p:nvSpPr>
        <p:spPr>
          <a:xfrm>
            <a:off x="406400" y="-100013"/>
            <a:ext cx="11582400" cy="6958013"/>
          </a:xfrm>
        </p:spPr>
        <p:txBody>
          <a:bodyPr>
            <a:normAutofit fontScale="85000" lnSpcReduction="20000"/>
          </a:bodyPr>
          <a:lstStyle/>
          <a:p>
            <a:pPr>
              <a:buFont typeface="Wingdings 2" pitchFamily="18" charset="2"/>
              <a:buNone/>
              <a:defRPr/>
            </a:pPr>
            <a:r>
              <a:rPr lang="ru-RU" dirty="0" smtClean="0"/>
              <a:t>     </a:t>
            </a:r>
          </a:p>
          <a:p>
            <a:pPr marL="0" indent="342900" algn="just">
              <a:lnSpc>
                <a:spcPct val="120000"/>
              </a:lnSpc>
              <a:spcBef>
                <a:spcPts val="0"/>
              </a:spcBef>
              <a:buFont typeface="Wingdings 2" pitchFamily="18" charset="2"/>
              <a:buNone/>
              <a:defRPr/>
            </a:pPr>
            <a:r>
              <a:rPr lang="ru-RU" sz="3800" b="1" dirty="0"/>
              <a:t>Согласно Закону ПОЭЗ будут создаваться на территориях морских и речных портов, а также </a:t>
            </a:r>
            <a:r>
              <a:rPr lang="ru-RU" sz="3800" b="1" spc="-150" dirty="0"/>
              <a:t>аэропортов. Целью ПОЭЗ является </a:t>
            </a:r>
            <a:r>
              <a:rPr lang="ru-RU" sz="3800" b="1" dirty="0"/>
              <a:t>стимулирование развития портового хозяйства и портовых услуг, </a:t>
            </a:r>
            <a:r>
              <a:rPr lang="ru-RU" sz="3800" b="1" spc="-150" dirty="0"/>
              <a:t>конкурентоспособных по отношению к </a:t>
            </a:r>
            <a:r>
              <a:rPr lang="ru-RU" sz="3800" b="1" dirty="0"/>
              <a:t>зарубежным аналогам. При этом на территории зон будет </a:t>
            </a:r>
            <a:r>
              <a:rPr lang="ru-RU" sz="3800" b="1" spc="-150" dirty="0"/>
              <a:t>размещаться не только инфраструктура по </a:t>
            </a:r>
            <a:r>
              <a:rPr lang="ru-RU" sz="3800" b="1" dirty="0"/>
              <a:t>обработке и обеспечению транзита грузов. Можно будет и производить товары на экспорт. В мировой практике такого рода режимы известны под названием франко-порты, в них существуют </a:t>
            </a:r>
            <a:r>
              <a:rPr lang="ru-RU" sz="3800" b="1" spc="-150" dirty="0"/>
              <a:t>аналогичные российским налоговые и </a:t>
            </a:r>
            <a:r>
              <a:rPr lang="ru-RU" sz="3800" b="1" dirty="0"/>
              <a:t>таможенные правила.</a:t>
            </a:r>
            <a:endParaRPr lang="ru-RU" sz="3800" dirty="0" smtClean="0"/>
          </a:p>
        </p:txBody>
      </p:sp>
      <p:sp>
        <p:nvSpPr>
          <p:cNvPr id="23556" name="Номер слайда 3"/>
          <p:cNvSpPr>
            <a:spLocks noGrp="1"/>
          </p:cNvSpPr>
          <p:nvPr>
            <p:ph type="sldNum" sz="quarter" idx="12"/>
          </p:nvPr>
        </p:nvSpPr>
        <p:spPr bwMode="auto">
          <a:noFill/>
          <a:ln>
            <a:miter lim="800000"/>
            <a:headEnd/>
            <a:tailEnd/>
          </a:ln>
        </p:spPr>
        <p:txBody>
          <a:bodyPr/>
          <a:lstStyle/>
          <a:p>
            <a:fld id="{A63B4882-D80E-4A43-AEE0-15E593CF032C}" type="slidenum">
              <a:rPr lang="ru-RU" altLang="ru-RU"/>
              <a:pPr/>
              <a:t>57</a:t>
            </a:fld>
            <a:endParaRPr lang="ru-RU" altLang="ru-RU"/>
          </a:p>
        </p:txBody>
      </p:sp>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flipV="1">
            <a:off x="406400" y="404664"/>
            <a:ext cx="11582400" cy="52536"/>
          </a:xfrm>
        </p:spPr>
        <p:txBody>
          <a:bodyPr>
            <a:normAutofit fontScale="90000"/>
          </a:bodyPr>
          <a:lstStyle/>
          <a:p>
            <a:pPr algn="ctr">
              <a:defRPr/>
            </a:pPr>
            <a:r>
              <a:rPr lang="ru-RU" dirty="0" smtClean="0"/>
              <a:t/>
            </a:r>
            <a:br>
              <a:rPr lang="ru-RU" dirty="0" smtClean="0"/>
            </a:br>
            <a:endParaRPr lang="ru-RU" dirty="0"/>
          </a:p>
        </p:txBody>
      </p:sp>
      <p:sp>
        <p:nvSpPr>
          <p:cNvPr id="14339" name="Содержимое 2"/>
          <p:cNvSpPr>
            <a:spLocks noGrp="1"/>
          </p:cNvSpPr>
          <p:nvPr>
            <p:ph idx="1"/>
          </p:nvPr>
        </p:nvSpPr>
        <p:spPr>
          <a:xfrm>
            <a:off x="406400" y="-100013"/>
            <a:ext cx="11582400" cy="6958013"/>
          </a:xfrm>
        </p:spPr>
        <p:txBody>
          <a:bodyPr>
            <a:normAutofit fontScale="77500" lnSpcReduction="20000"/>
          </a:bodyPr>
          <a:lstStyle/>
          <a:p>
            <a:pPr>
              <a:buFont typeface="Wingdings 2" pitchFamily="18" charset="2"/>
              <a:buNone/>
              <a:defRPr/>
            </a:pPr>
            <a:r>
              <a:rPr lang="ru-RU" dirty="0" smtClean="0"/>
              <a:t>     </a:t>
            </a:r>
          </a:p>
          <a:p>
            <a:pPr marL="0" indent="342900" algn="just">
              <a:lnSpc>
                <a:spcPct val="120000"/>
              </a:lnSpc>
              <a:spcBef>
                <a:spcPts val="0"/>
              </a:spcBef>
              <a:buFont typeface="Wingdings 2" pitchFamily="18" charset="2"/>
              <a:buNone/>
              <a:defRPr/>
            </a:pPr>
            <a:r>
              <a:rPr lang="ru-RU" sz="3800" b="1" dirty="0"/>
              <a:t>В соответствии с Законом на территории портовых особых экономических зон будет действовать таможенный режим свободной таможенной зоны. Указанная мера должна сделать получение статуса ПОЭЗ более привлекательным и, учитывая требования по объему инвестиций, предъявляемые к резидентам, вероятно, создаст благоприятные условия для привлечения средств на развитие портового хозяйства страны.</a:t>
            </a:r>
          </a:p>
          <a:p>
            <a:pPr marL="0" indent="342900" algn="just">
              <a:lnSpc>
                <a:spcPct val="120000"/>
              </a:lnSpc>
              <a:spcBef>
                <a:spcPts val="0"/>
              </a:spcBef>
              <a:buFont typeface="Wingdings 2" pitchFamily="18" charset="2"/>
              <a:buNone/>
              <a:defRPr/>
            </a:pPr>
            <a:r>
              <a:rPr lang="ru-RU" sz="3800" b="1" dirty="0"/>
              <a:t>В портовых ОЭЗ будут действовать также льготы по земельному налогу и налогу на недвижимость. Это </a:t>
            </a:r>
            <a:r>
              <a:rPr lang="ru-RU" sz="3800" b="1" spc="-150" dirty="0"/>
              <a:t>даст возможность резидентам интенсивно </a:t>
            </a:r>
            <a:r>
              <a:rPr lang="ru-RU" sz="3800" b="1" dirty="0"/>
              <a:t>развиваться, </a:t>
            </a:r>
            <a:r>
              <a:rPr lang="ru-RU" sz="3800" b="1" spc="-150" dirty="0"/>
              <a:t>наращивая объемы переработки грузов и </a:t>
            </a:r>
            <a:r>
              <a:rPr lang="ru-RU" sz="3800" b="1" dirty="0"/>
              <a:t>перевозки пассажиров.</a:t>
            </a:r>
          </a:p>
        </p:txBody>
      </p:sp>
      <p:sp>
        <p:nvSpPr>
          <p:cNvPr id="24580" name="Номер слайда 3"/>
          <p:cNvSpPr>
            <a:spLocks noGrp="1"/>
          </p:cNvSpPr>
          <p:nvPr>
            <p:ph type="sldNum" sz="quarter" idx="12"/>
          </p:nvPr>
        </p:nvSpPr>
        <p:spPr bwMode="auto">
          <a:noFill/>
          <a:ln>
            <a:miter lim="800000"/>
            <a:headEnd/>
            <a:tailEnd/>
          </a:ln>
        </p:spPr>
        <p:txBody>
          <a:bodyPr/>
          <a:lstStyle/>
          <a:p>
            <a:fld id="{0F11550E-37D2-4F6D-8B7D-912128D42B99}" type="slidenum">
              <a:rPr lang="ru-RU" altLang="ru-RU"/>
              <a:pPr/>
              <a:t>58</a:t>
            </a:fld>
            <a:endParaRPr lang="ru-RU" altLang="ru-RU"/>
          </a:p>
        </p:txBody>
      </p:sp>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flipV="1">
            <a:off x="406400" y="404664"/>
            <a:ext cx="11582400" cy="52536"/>
          </a:xfrm>
        </p:spPr>
        <p:txBody>
          <a:bodyPr>
            <a:normAutofit fontScale="90000"/>
          </a:bodyPr>
          <a:lstStyle/>
          <a:p>
            <a:pPr algn="ctr">
              <a:defRPr/>
            </a:pPr>
            <a:r>
              <a:rPr lang="ru-RU" dirty="0" smtClean="0"/>
              <a:t/>
            </a:r>
            <a:br>
              <a:rPr lang="ru-RU" dirty="0" smtClean="0"/>
            </a:br>
            <a:endParaRPr lang="ru-RU" dirty="0"/>
          </a:p>
        </p:txBody>
      </p:sp>
      <p:sp>
        <p:nvSpPr>
          <p:cNvPr id="14339" name="Содержимое 2"/>
          <p:cNvSpPr>
            <a:spLocks noGrp="1"/>
          </p:cNvSpPr>
          <p:nvPr>
            <p:ph idx="1"/>
          </p:nvPr>
        </p:nvSpPr>
        <p:spPr>
          <a:xfrm>
            <a:off x="406400" y="-100013"/>
            <a:ext cx="11582400" cy="6958013"/>
          </a:xfrm>
        </p:spPr>
        <p:txBody>
          <a:bodyPr>
            <a:normAutofit fontScale="62500" lnSpcReduction="20000"/>
          </a:bodyPr>
          <a:lstStyle/>
          <a:p>
            <a:pPr>
              <a:buFont typeface="Wingdings 2" pitchFamily="18" charset="2"/>
              <a:buNone/>
              <a:defRPr/>
            </a:pPr>
            <a:r>
              <a:rPr lang="ru-RU" dirty="0" smtClean="0"/>
              <a:t>     </a:t>
            </a:r>
          </a:p>
          <a:p>
            <a:pPr marL="0" indent="342900" algn="just">
              <a:lnSpc>
                <a:spcPct val="120000"/>
              </a:lnSpc>
              <a:spcBef>
                <a:spcPts val="0"/>
              </a:spcBef>
              <a:buFont typeface="Wingdings 2" pitchFamily="18" charset="2"/>
              <a:buNone/>
              <a:defRPr/>
            </a:pPr>
            <a:endParaRPr lang="ru-RU" sz="4600" b="1" dirty="0" smtClean="0"/>
          </a:p>
          <a:p>
            <a:pPr marL="0" indent="342900" algn="just">
              <a:lnSpc>
                <a:spcPct val="120000"/>
              </a:lnSpc>
              <a:spcBef>
                <a:spcPts val="0"/>
              </a:spcBef>
              <a:buFont typeface="Wingdings 2" pitchFamily="18" charset="2"/>
              <a:buNone/>
              <a:defRPr/>
            </a:pPr>
            <a:r>
              <a:rPr lang="ru-RU" sz="4600" b="1" dirty="0" smtClean="0"/>
              <a:t>В </a:t>
            </a:r>
            <a:r>
              <a:rPr lang="ru-RU" sz="4600" b="1" dirty="0"/>
              <a:t>связи с созданием ПОЭЗ внесены изменения в </a:t>
            </a:r>
            <a:r>
              <a:rPr lang="ru-RU" sz="4600" b="1" spc="-150" dirty="0"/>
              <a:t>Налоговый кодекс РФ. Они касаются </a:t>
            </a:r>
            <a:r>
              <a:rPr lang="ru-RU" sz="4600" b="1" dirty="0"/>
              <a:t>распространения налоговых льгот, предусмотренных в отношении резидентов особых экономических зон других типов, на резидентов портовых особых экономических зон; расширения перечня операций, не подлежащих </a:t>
            </a:r>
            <a:r>
              <a:rPr lang="ru-RU" sz="4600" b="1" spc="-150" dirty="0" smtClean="0"/>
              <a:t>налогообложению(освобождаемых </a:t>
            </a:r>
            <a:r>
              <a:rPr lang="ru-RU" sz="4600" b="1" spc="-150" dirty="0"/>
              <a:t>от </a:t>
            </a:r>
            <a:r>
              <a:rPr lang="ru-RU" sz="4600" b="1" dirty="0"/>
              <a:t>налогообложения), а также уточнения порядка подтверждения права на </a:t>
            </a:r>
            <a:r>
              <a:rPr lang="ru-RU" sz="4600" b="1" dirty="0" err="1"/>
              <a:t>невзимание</a:t>
            </a:r>
            <a:r>
              <a:rPr lang="ru-RU" sz="4600" b="1" dirty="0"/>
              <a:t> или на получение возмещения при </a:t>
            </a:r>
            <a:r>
              <a:rPr lang="ru-RU" sz="4600" b="1" spc="-150" dirty="0"/>
              <a:t>налогообложении налогом на добавленную </a:t>
            </a:r>
            <a:r>
              <a:rPr lang="ru-RU" sz="4600" b="1" dirty="0"/>
              <a:t>стоимость и акцизами, в случае если товары помещены под таможенный режим свободной таможенной зоны.</a:t>
            </a:r>
            <a:endParaRPr lang="ru-RU" sz="4600" dirty="0" smtClean="0"/>
          </a:p>
        </p:txBody>
      </p:sp>
      <p:sp>
        <p:nvSpPr>
          <p:cNvPr id="25604" name="Номер слайда 3"/>
          <p:cNvSpPr>
            <a:spLocks noGrp="1"/>
          </p:cNvSpPr>
          <p:nvPr>
            <p:ph type="sldNum" sz="quarter" idx="12"/>
          </p:nvPr>
        </p:nvSpPr>
        <p:spPr bwMode="auto">
          <a:noFill/>
          <a:ln>
            <a:miter lim="800000"/>
            <a:headEnd/>
            <a:tailEnd/>
          </a:ln>
        </p:spPr>
        <p:txBody>
          <a:bodyPr/>
          <a:lstStyle/>
          <a:p>
            <a:fld id="{A36186A3-184A-41AD-A386-B396AC02C6D3}" type="slidenum">
              <a:rPr lang="ru-RU" altLang="ru-RU"/>
              <a:pPr/>
              <a:t>59</a:t>
            </a:fld>
            <a:endParaRPr lang="ru-RU" altLang="ru-RU"/>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одзаголовок 2"/>
          <p:cNvSpPr>
            <a:spLocks noGrp="1"/>
          </p:cNvSpPr>
          <p:nvPr>
            <p:ph type="subTitle" idx="1"/>
          </p:nvPr>
        </p:nvSpPr>
        <p:spPr>
          <a:xfrm>
            <a:off x="150125" y="3886200"/>
            <a:ext cx="11900848" cy="2637430"/>
          </a:xfrm>
        </p:spPr>
        <p:txBody>
          <a:bodyPr/>
          <a:lstStyle/>
          <a:p>
            <a:pPr algn="just"/>
            <a:r>
              <a:rPr lang="ru-RU" sz="2800" dirty="0"/>
              <a:t>Первые крупные концессии правительство выдало в 1859 г. фон Дервизу и ряду других предпринимателей на постройку железной дороги от Москвы до Саратова через Рязань и Моршанск с ответвлением участка на Пензу, для чего было создано несколько акционерных обществ. Общество Саратовской железной дороги заложило первые километры магистрали Москва – Коломна длиной 117 верст. Уже через два года строительство ее было завершено и линия введена в эксплуатацию.</a:t>
            </a:r>
          </a:p>
          <a:p>
            <a:pPr algn="just"/>
            <a:r>
              <a:rPr lang="ru-RU" sz="2800" dirty="0"/>
              <a:t>Проект постройки в то время железных дорог представляет значительный интерес и для современной российской экономики, поскольку при разработке планов концессий предприниматели предлагали различные схемы финансирования, аналоги которых могут быть использованы и сегодня.</a:t>
            </a:r>
          </a:p>
          <a:p>
            <a:pPr algn="just"/>
            <a:endParaRPr lang="ru-RU" sz="2800" dirty="0"/>
          </a:p>
        </p:txBody>
      </p:sp>
    </p:spTree>
    <p:extLst>
      <p:ext uri="{BB962C8B-B14F-4D97-AF65-F5344CB8AC3E}">
        <p14:creationId xmlns:p14="http://schemas.microsoft.com/office/powerpoint/2010/main" xmlns="" val="3166943390"/>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flipV="1">
            <a:off x="406400" y="404664"/>
            <a:ext cx="11582400" cy="52536"/>
          </a:xfrm>
        </p:spPr>
        <p:txBody>
          <a:bodyPr>
            <a:normAutofit fontScale="90000"/>
          </a:bodyPr>
          <a:lstStyle/>
          <a:p>
            <a:pPr algn="ctr">
              <a:defRPr/>
            </a:pPr>
            <a:r>
              <a:rPr lang="ru-RU" dirty="0" smtClean="0"/>
              <a:t/>
            </a:r>
            <a:br>
              <a:rPr lang="ru-RU" dirty="0" smtClean="0"/>
            </a:br>
            <a:endParaRPr lang="ru-RU" dirty="0"/>
          </a:p>
        </p:txBody>
      </p:sp>
      <p:sp>
        <p:nvSpPr>
          <p:cNvPr id="14339" name="Содержимое 2"/>
          <p:cNvSpPr>
            <a:spLocks noGrp="1"/>
          </p:cNvSpPr>
          <p:nvPr>
            <p:ph idx="1"/>
          </p:nvPr>
        </p:nvSpPr>
        <p:spPr>
          <a:xfrm>
            <a:off x="406400" y="-100013"/>
            <a:ext cx="11582400" cy="6958013"/>
          </a:xfrm>
        </p:spPr>
        <p:txBody>
          <a:bodyPr>
            <a:normAutofit/>
          </a:bodyPr>
          <a:lstStyle/>
          <a:p>
            <a:pPr>
              <a:buFont typeface="Wingdings 2" pitchFamily="18" charset="2"/>
              <a:buNone/>
              <a:defRPr/>
            </a:pPr>
            <a:r>
              <a:rPr lang="ru-RU" dirty="0" smtClean="0"/>
              <a:t>     </a:t>
            </a:r>
          </a:p>
          <a:p>
            <a:pPr marL="0" indent="342900" algn="just">
              <a:lnSpc>
                <a:spcPct val="120000"/>
              </a:lnSpc>
              <a:spcBef>
                <a:spcPts val="0"/>
              </a:spcBef>
              <a:buFont typeface="Wingdings 2" pitchFamily="18" charset="2"/>
              <a:buNone/>
              <a:defRPr/>
            </a:pPr>
            <a:r>
              <a:rPr lang="ru-RU" b="1" dirty="0"/>
              <a:t>Учитывая стратегические преимущества транспортной составляющей и географического положения России, а также потенциал ее прибрежных территорий, создание ПОЭЗ призвано ускорить интеграцию России в мировую экономику, а также обеспечить условия для перераспределения транзитных мировых потоков товаров и капиталов в интересах Российской Федерации.</a:t>
            </a:r>
            <a:endParaRPr lang="ru-RU" dirty="0" smtClean="0"/>
          </a:p>
        </p:txBody>
      </p:sp>
      <p:sp>
        <p:nvSpPr>
          <p:cNvPr id="26628" name="Номер слайда 3"/>
          <p:cNvSpPr>
            <a:spLocks noGrp="1"/>
          </p:cNvSpPr>
          <p:nvPr>
            <p:ph type="sldNum" sz="quarter" idx="12"/>
          </p:nvPr>
        </p:nvSpPr>
        <p:spPr bwMode="auto">
          <a:noFill/>
          <a:ln>
            <a:miter lim="800000"/>
            <a:headEnd/>
            <a:tailEnd/>
          </a:ln>
        </p:spPr>
        <p:txBody>
          <a:bodyPr/>
          <a:lstStyle/>
          <a:p>
            <a:fld id="{09F6E806-5DF0-491C-8A72-A48D0F253536}" type="slidenum">
              <a:rPr lang="ru-RU" altLang="ru-RU"/>
              <a:pPr/>
              <a:t>60</a:t>
            </a:fld>
            <a:endParaRPr lang="ru-RU" altLang="ru-RU"/>
          </a:p>
        </p:txBody>
      </p:sp>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flipV="1">
            <a:off x="406400" y="404664"/>
            <a:ext cx="11582400" cy="52536"/>
          </a:xfrm>
        </p:spPr>
        <p:txBody>
          <a:bodyPr>
            <a:normAutofit fontScale="90000"/>
          </a:bodyPr>
          <a:lstStyle/>
          <a:p>
            <a:pPr algn="ctr">
              <a:defRPr/>
            </a:pPr>
            <a:r>
              <a:rPr lang="ru-RU" dirty="0" smtClean="0"/>
              <a:t/>
            </a:r>
            <a:br>
              <a:rPr lang="ru-RU" dirty="0" smtClean="0"/>
            </a:br>
            <a:endParaRPr lang="ru-RU" dirty="0"/>
          </a:p>
        </p:txBody>
      </p:sp>
      <p:sp>
        <p:nvSpPr>
          <p:cNvPr id="14339" name="Содержимое 2"/>
          <p:cNvSpPr>
            <a:spLocks noGrp="1"/>
          </p:cNvSpPr>
          <p:nvPr>
            <p:ph idx="1"/>
          </p:nvPr>
        </p:nvSpPr>
        <p:spPr>
          <a:xfrm>
            <a:off x="406400" y="-100013"/>
            <a:ext cx="11582400" cy="6958013"/>
          </a:xfrm>
        </p:spPr>
        <p:txBody>
          <a:bodyPr>
            <a:normAutofit fontScale="92500" lnSpcReduction="20000"/>
          </a:bodyPr>
          <a:lstStyle/>
          <a:p>
            <a:pPr>
              <a:buFont typeface="Wingdings 2" pitchFamily="18" charset="2"/>
              <a:buNone/>
              <a:defRPr/>
            </a:pPr>
            <a:r>
              <a:rPr lang="ru-RU" dirty="0" smtClean="0"/>
              <a:t>     </a:t>
            </a:r>
          </a:p>
          <a:p>
            <a:pPr marL="0" indent="342900" algn="just">
              <a:lnSpc>
                <a:spcPct val="120000"/>
              </a:lnSpc>
              <a:spcBef>
                <a:spcPts val="0"/>
              </a:spcBef>
              <a:buFont typeface="Wingdings 2" pitchFamily="18" charset="2"/>
              <a:buNone/>
              <a:defRPr/>
            </a:pPr>
            <a:r>
              <a:rPr lang="ru-RU" b="1" dirty="0"/>
              <a:t>Создание ПОЭЗ на территории Российской Федерации с учетом мирового опыта будет способствовать экономическому развитию как самих портов, так и регионов Российской Федерации. Указанный эффект достигается путем активизации внешнеторговой и инновационной деятельности, увеличения объемов экспорта, </a:t>
            </a:r>
            <a:r>
              <a:rPr lang="ru-RU" b="1" spc="-150" dirty="0"/>
              <a:t>создания дополнительных рабочих мест, </a:t>
            </a:r>
            <a:r>
              <a:rPr lang="ru-RU" b="1" dirty="0"/>
              <a:t>стимулирования развития конкурентоспособных видов наукоемких технологий и промышленного производства, дополнительного притока в страну </a:t>
            </a:r>
            <a:r>
              <a:rPr lang="ru-RU" b="1" spc="-150" dirty="0"/>
              <a:t>прямых иностранных инвестиций, </a:t>
            </a:r>
            <a:r>
              <a:rPr lang="ru-RU" b="1" dirty="0"/>
              <a:t>обеспечивающих технологический прорыв России на зарубежные рынки.</a:t>
            </a:r>
            <a:endParaRPr lang="ru-RU" dirty="0" smtClean="0"/>
          </a:p>
        </p:txBody>
      </p:sp>
      <p:sp>
        <p:nvSpPr>
          <p:cNvPr id="27652" name="Номер слайда 3"/>
          <p:cNvSpPr>
            <a:spLocks noGrp="1"/>
          </p:cNvSpPr>
          <p:nvPr>
            <p:ph type="sldNum" sz="quarter" idx="12"/>
          </p:nvPr>
        </p:nvSpPr>
        <p:spPr bwMode="auto">
          <a:noFill/>
          <a:ln>
            <a:miter lim="800000"/>
            <a:headEnd/>
            <a:tailEnd/>
          </a:ln>
        </p:spPr>
        <p:txBody>
          <a:bodyPr/>
          <a:lstStyle/>
          <a:p>
            <a:fld id="{8E7E03C6-7A12-44A3-8575-CAC1F51AD4D3}" type="slidenum">
              <a:rPr lang="ru-RU" altLang="ru-RU"/>
              <a:pPr/>
              <a:t>61</a:t>
            </a:fld>
            <a:endParaRPr lang="ru-RU" altLang="ru-RU"/>
          </a:p>
        </p:txBody>
      </p:sp>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flipV="1">
            <a:off x="406400" y="404664"/>
            <a:ext cx="11582400" cy="52536"/>
          </a:xfrm>
        </p:spPr>
        <p:txBody>
          <a:bodyPr>
            <a:normAutofit fontScale="90000"/>
          </a:bodyPr>
          <a:lstStyle/>
          <a:p>
            <a:pPr algn="ctr">
              <a:defRPr/>
            </a:pPr>
            <a:r>
              <a:rPr lang="ru-RU" dirty="0" smtClean="0"/>
              <a:t/>
            </a:r>
            <a:br>
              <a:rPr lang="ru-RU" dirty="0" smtClean="0"/>
            </a:br>
            <a:endParaRPr lang="ru-RU" dirty="0"/>
          </a:p>
        </p:txBody>
      </p:sp>
      <p:sp>
        <p:nvSpPr>
          <p:cNvPr id="14339" name="Содержимое 2"/>
          <p:cNvSpPr>
            <a:spLocks noGrp="1"/>
          </p:cNvSpPr>
          <p:nvPr>
            <p:ph idx="1"/>
          </p:nvPr>
        </p:nvSpPr>
        <p:spPr>
          <a:xfrm>
            <a:off x="406400" y="-100013"/>
            <a:ext cx="11582400" cy="6958013"/>
          </a:xfrm>
        </p:spPr>
        <p:txBody>
          <a:bodyPr>
            <a:normAutofit fontScale="92500" lnSpcReduction="20000"/>
          </a:bodyPr>
          <a:lstStyle/>
          <a:p>
            <a:pPr>
              <a:buFont typeface="Wingdings 2" pitchFamily="18" charset="2"/>
              <a:buNone/>
              <a:defRPr/>
            </a:pPr>
            <a:r>
              <a:rPr lang="ru-RU" dirty="0" smtClean="0"/>
              <a:t>     </a:t>
            </a:r>
          </a:p>
          <a:p>
            <a:pPr marL="0" indent="342900" algn="just">
              <a:lnSpc>
                <a:spcPct val="120000"/>
              </a:lnSpc>
              <a:spcBef>
                <a:spcPts val="0"/>
              </a:spcBef>
              <a:buFont typeface="Wingdings 2" pitchFamily="18" charset="2"/>
              <a:buNone/>
              <a:defRPr/>
            </a:pPr>
            <a:r>
              <a:rPr lang="ru-RU" sz="3500" b="1" dirty="0"/>
              <a:t>В 2008 г. был проведен первый конкурс на создание ПОЭЗ. В итоге этот статус получили: один морской порт – Советская Гавань на Дальнем Востоке и два аэропорта – в Красноярске и Ульяновске.</a:t>
            </a:r>
          </a:p>
          <a:p>
            <a:pPr marL="0" indent="342900" algn="just">
              <a:lnSpc>
                <a:spcPct val="120000"/>
              </a:lnSpc>
              <a:spcBef>
                <a:spcPts val="0"/>
              </a:spcBef>
              <a:buFont typeface="Wingdings 2" pitchFamily="18" charset="2"/>
              <a:buNone/>
              <a:defRPr/>
            </a:pPr>
            <a:r>
              <a:rPr lang="ru-RU" sz="3500" b="1" dirty="0"/>
              <a:t>Вместе с тем, как показывает опыт, процесс </a:t>
            </a:r>
            <a:r>
              <a:rPr lang="ru-RU" sz="3500" b="1" spc="-150" dirty="0"/>
              <a:t>формирования и развития одобренных </a:t>
            </a:r>
            <a:r>
              <a:rPr lang="ru-RU" sz="3500" b="1" dirty="0"/>
              <a:t>Правительством ОЭЗ протекает достаточно противоречиво. Новые технико-внедренческие и </a:t>
            </a:r>
            <a:r>
              <a:rPr lang="ru-RU" sz="3500" b="1" spc="-150" dirty="0"/>
              <a:t>промышленно-производственные зоны не </a:t>
            </a:r>
            <a:r>
              <a:rPr lang="ru-RU" sz="3500" b="1" dirty="0"/>
              <a:t>появляются, а многие проекты ОЭЗ, начатые два года назад, уже отстают в своем развитии от намеченных планов.</a:t>
            </a:r>
            <a:endParaRPr lang="ru-RU" sz="3500" dirty="0" smtClean="0"/>
          </a:p>
        </p:txBody>
      </p:sp>
      <p:sp>
        <p:nvSpPr>
          <p:cNvPr id="28676" name="Номер слайда 3"/>
          <p:cNvSpPr>
            <a:spLocks noGrp="1"/>
          </p:cNvSpPr>
          <p:nvPr>
            <p:ph type="sldNum" sz="quarter" idx="12"/>
          </p:nvPr>
        </p:nvSpPr>
        <p:spPr bwMode="auto">
          <a:noFill/>
          <a:ln>
            <a:miter lim="800000"/>
            <a:headEnd/>
            <a:tailEnd/>
          </a:ln>
        </p:spPr>
        <p:txBody>
          <a:bodyPr/>
          <a:lstStyle/>
          <a:p>
            <a:fld id="{2DA3E5EB-53E6-4048-BCDC-D243350DEAB1}" type="slidenum">
              <a:rPr lang="ru-RU" altLang="ru-RU"/>
              <a:pPr/>
              <a:t>62</a:t>
            </a:fld>
            <a:endParaRPr lang="ru-RU" altLang="ru-RU"/>
          </a:p>
        </p:txBody>
      </p:sp>
    </p:spTree>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flipV="1">
            <a:off x="406400" y="404664"/>
            <a:ext cx="11582400" cy="52536"/>
          </a:xfrm>
        </p:spPr>
        <p:txBody>
          <a:bodyPr>
            <a:normAutofit fontScale="90000"/>
          </a:bodyPr>
          <a:lstStyle/>
          <a:p>
            <a:pPr algn="ctr">
              <a:defRPr/>
            </a:pPr>
            <a:r>
              <a:rPr lang="ru-RU" dirty="0" smtClean="0"/>
              <a:t/>
            </a:r>
            <a:br>
              <a:rPr lang="ru-RU" dirty="0" smtClean="0"/>
            </a:br>
            <a:endParaRPr lang="ru-RU" dirty="0"/>
          </a:p>
        </p:txBody>
      </p:sp>
      <p:sp>
        <p:nvSpPr>
          <p:cNvPr id="14339" name="Содержимое 2"/>
          <p:cNvSpPr>
            <a:spLocks noGrp="1"/>
          </p:cNvSpPr>
          <p:nvPr>
            <p:ph idx="1"/>
          </p:nvPr>
        </p:nvSpPr>
        <p:spPr>
          <a:xfrm>
            <a:off x="406400" y="-100013"/>
            <a:ext cx="11582400" cy="6958013"/>
          </a:xfrm>
        </p:spPr>
        <p:txBody>
          <a:bodyPr>
            <a:normAutofit/>
          </a:bodyPr>
          <a:lstStyle/>
          <a:p>
            <a:pPr>
              <a:buFont typeface="Wingdings 2" pitchFamily="18" charset="2"/>
              <a:buNone/>
              <a:defRPr/>
            </a:pPr>
            <a:r>
              <a:rPr lang="ru-RU" dirty="0" smtClean="0"/>
              <a:t>     </a:t>
            </a:r>
          </a:p>
          <a:p>
            <a:pPr marL="0" indent="342900" algn="just">
              <a:lnSpc>
                <a:spcPct val="120000"/>
              </a:lnSpc>
              <a:spcBef>
                <a:spcPts val="0"/>
              </a:spcBef>
              <a:buFont typeface="Wingdings 2" pitchFamily="18" charset="2"/>
              <a:buNone/>
              <a:defRPr/>
            </a:pPr>
            <a:r>
              <a:rPr lang="ru-RU" b="1" dirty="0"/>
              <a:t>Недостаточно активно осваиваются даже соответствующие бюджетные средства. Так, в </a:t>
            </a:r>
            <a:r>
              <a:rPr lang="ru-RU" b="1" spc="-150" dirty="0" smtClean="0"/>
              <a:t>2006г</a:t>
            </a:r>
            <a:r>
              <a:rPr lang="ru-RU" b="1" spc="-150" dirty="0"/>
              <a:t>. предусмотренные федеральным </a:t>
            </a:r>
            <a:r>
              <a:rPr lang="ru-RU" b="1" dirty="0"/>
              <a:t>бюджетом деньги для ОЭЗ в размере 8 млрд руб. остались практически неосвоенными. Например, на реализацию проекта ОЭЗ «Зеленоград» из федерального бюджета было выделено 1,4 млрд руб., а освоено только 50 млн руб.</a:t>
            </a:r>
            <a:endParaRPr lang="ru-RU" dirty="0" smtClean="0"/>
          </a:p>
        </p:txBody>
      </p:sp>
      <p:sp>
        <p:nvSpPr>
          <p:cNvPr id="29700" name="Номер слайда 3"/>
          <p:cNvSpPr>
            <a:spLocks noGrp="1"/>
          </p:cNvSpPr>
          <p:nvPr>
            <p:ph type="sldNum" sz="quarter" idx="12"/>
          </p:nvPr>
        </p:nvSpPr>
        <p:spPr bwMode="auto">
          <a:noFill/>
          <a:ln>
            <a:miter lim="800000"/>
            <a:headEnd/>
            <a:tailEnd/>
          </a:ln>
        </p:spPr>
        <p:txBody>
          <a:bodyPr/>
          <a:lstStyle/>
          <a:p>
            <a:fld id="{1A145827-5979-4D1A-979B-F5DDE74C77F7}" type="slidenum">
              <a:rPr lang="ru-RU" altLang="ru-RU"/>
              <a:pPr/>
              <a:t>63</a:t>
            </a:fld>
            <a:endParaRPr lang="ru-RU" altLang="ru-RU"/>
          </a:p>
        </p:txBody>
      </p:sp>
    </p:spTree>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flipV="1">
            <a:off x="406400" y="404664"/>
            <a:ext cx="11582400" cy="52536"/>
          </a:xfrm>
        </p:spPr>
        <p:txBody>
          <a:bodyPr>
            <a:normAutofit fontScale="90000"/>
          </a:bodyPr>
          <a:lstStyle/>
          <a:p>
            <a:pPr algn="ctr">
              <a:defRPr/>
            </a:pPr>
            <a:r>
              <a:rPr lang="ru-RU" dirty="0" smtClean="0"/>
              <a:t/>
            </a:r>
            <a:br>
              <a:rPr lang="ru-RU" dirty="0" smtClean="0"/>
            </a:br>
            <a:endParaRPr lang="ru-RU" dirty="0"/>
          </a:p>
        </p:txBody>
      </p:sp>
      <p:sp>
        <p:nvSpPr>
          <p:cNvPr id="14339" name="Содержимое 2"/>
          <p:cNvSpPr>
            <a:spLocks noGrp="1"/>
          </p:cNvSpPr>
          <p:nvPr>
            <p:ph idx="1"/>
          </p:nvPr>
        </p:nvSpPr>
        <p:spPr>
          <a:xfrm>
            <a:off x="406400" y="-100013"/>
            <a:ext cx="11582400" cy="6958013"/>
          </a:xfrm>
        </p:spPr>
        <p:txBody>
          <a:bodyPr>
            <a:normAutofit/>
          </a:bodyPr>
          <a:lstStyle/>
          <a:p>
            <a:pPr>
              <a:buFont typeface="Wingdings 2" pitchFamily="18" charset="2"/>
              <a:buNone/>
              <a:defRPr/>
            </a:pPr>
            <a:r>
              <a:rPr lang="ru-RU" dirty="0" smtClean="0"/>
              <a:t>     </a:t>
            </a:r>
          </a:p>
          <a:p>
            <a:pPr marL="0" indent="342900" algn="just">
              <a:lnSpc>
                <a:spcPct val="120000"/>
              </a:lnSpc>
              <a:spcBef>
                <a:spcPts val="0"/>
              </a:spcBef>
              <a:buFont typeface="Wingdings 2" pitchFamily="18" charset="2"/>
              <a:buNone/>
              <a:defRPr/>
            </a:pPr>
            <a:r>
              <a:rPr lang="ru-RU" b="1" dirty="0"/>
              <a:t>Резиденты не торопятся обосновываться в ОЭЗ. Так, по состоянию на 22 февраля 2007 г. в ОЭЗ «Зеленоград» получили прописку только два резидента из ожидавшихся 15 компаний. </a:t>
            </a:r>
            <a:r>
              <a:rPr lang="ru-RU" b="1" spc="-300" dirty="0"/>
              <a:t>Планировалось, что фирмы, которые </a:t>
            </a:r>
            <a:r>
              <a:rPr lang="ru-RU" b="1" dirty="0"/>
              <a:t>зарегистрируются и будут работать в экономической зоне, сами </a:t>
            </a:r>
            <a:r>
              <a:rPr lang="ru-RU" b="1" spc="-150" dirty="0"/>
              <a:t>построят необходимые им здания и </a:t>
            </a:r>
            <a:r>
              <a:rPr lang="ru-RU" b="1" dirty="0"/>
              <a:t>сооружения. Но пока приступать к новому строительству просто некому.</a:t>
            </a:r>
            <a:endParaRPr lang="ru-RU" dirty="0" smtClean="0"/>
          </a:p>
        </p:txBody>
      </p:sp>
      <p:sp>
        <p:nvSpPr>
          <p:cNvPr id="30724" name="Номер слайда 3"/>
          <p:cNvSpPr>
            <a:spLocks noGrp="1"/>
          </p:cNvSpPr>
          <p:nvPr>
            <p:ph type="sldNum" sz="quarter" idx="12"/>
          </p:nvPr>
        </p:nvSpPr>
        <p:spPr bwMode="auto">
          <a:noFill/>
          <a:ln>
            <a:miter lim="800000"/>
            <a:headEnd/>
            <a:tailEnd/>
          </a:ln>
        </p:spPr>
        <p:txBody>
          <a:bodyPr/>
          <a:lstStyle/>
          <a:p>
            <a:fld id="{CA79581A-4A6D-4EAF-A1A6-45F56F3CD6DA}" type="slidenum">
              <a:rPr lang="ru-RU" altLang="ru-RU"/>
              <a:pPr/>
              <a:t>64</a:t>
            </a:fld>
            <a:endParaRPr lang="ru-RU" altLang="ru-RU"/>
          </a:p>
        </p:txBody>
      </p:sp>
    </p:spTree>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flipV="1">
            <a:off x="406400" y="404664"/>
            <a:ext cx="11582400" cy="52536"/>
          </a:xfrm>
        </p:spPr>
        <p:txBody>
          <a:bodyPr>
            <a:normAutofit fontScale="90000"/>
          </a:bodyPr>
          <a:lstStyle/>
          <a:p>
            <a:pPr algn="ctr">
              <a:defRPr/>
            </a:pPr>
            <a:r>
              <a:rPr lang="ru-RU" dirty="0" smtClean="0"/>
              <a:t/>
            </a:r>
            <a:br>
              <a:rPr lang="ru-RU" dirty="0" smtClean="0"/>
            </a:br>
            <a:endParaRPr lang="ru-RU" dirty="0"/>
          </a:p>
        </p:txBody>
      </p:sp>
      <p:sp>
        <p:nvSpPr>
          <p:cNvPr id="14339" name="Содержимое 2"/>
          <p:cNvSpPr>
            <a:spLocks noGrp="1"/>
          </p:cNvSpPr>
          <p:nvPr>
            <p:ph idx="1"/>
          </p:nvPr>
        </p:nvSpPr>
        <p:spPr>
          <a:xfrm>
            <a:off x="406400" y="-100013"/>
            <a:ext cx="11582400" cy="6958013"/>
          </a:xfrm>
        </p:spPr>
        <p:txBody>
          <a:bodyPr>
            <a:normAutofit/>
          </a:bodyPr>
          <a:lstStyle/>
          <a:p>
            <a:pPr>
              <a:buFont typeface="Wingdings 2" pitchFamily="18" charset="2"/>
              <a:buNone/>
              <a:defRPr/>
            </a:pPr>
            <a:r>
              <a:rPr lang="ru-RU" dirty="0" smtClean="0"/>
              <a:t>     </a:t>
            </a:r>
          </a:p>
          <a:p>
            <a:pPr marL="0" indent="342900" algn="just">
              <a:lnSpc>
                <a:spcPct val="120000"/>
              </a:lnSpc>
              <a:spcBef>
                <a:spcPts val="0"/>
              </a:spcBef>
              <a:buFont typeface="Wingdings 2" pitchFamily="18" charset="2"/>
              <a:buNone/>
              <a:defRPr/>
            </a:pPr>
            <a:r>
              <a:rPr lang="ru-RU" b="1" dirty="0"/>
              <a:t>По состоянию на середину 2009 г. в целом во всех ОЭЗ получили прописку немногим более </a:t>
            </a:r>
            <a:r>
              <a:rPr lang="ru-RU" b="1" spc="-150" dirty="0"/>
              <a:t>100 резидентов. Очевидно, частных </a:t>
            </a:r>
            <a:r>
              <a:rPr lang="ru-RU" b="1" dirty="0"/>
              <a:t>операторов и инвесторов не устраивает объем льгот, которые </a:t>
            </a:r>
            <a:r>
              <a:rPr lang="ru-RU" b="1" spc="-150" dirty="0"/>
              <a:t>предлагаются законом. По их мнению, </a:t>
            </a:r>
            <a:r>
              <a:rPr lang="ru-RU" b="1" dirty="0"/>
              <a:t>получаемые льготы и привилегии не компенсируют в полной мере возникающие риски.</a:t>
            </a:r>
            <a:endParaRPr lang="ru-RU" dirty="0" smtClean="0"/>
          </a:p>
        </p:txBody>
      </p:sp>
      <p:sp>
        <p:nvSpPr>
          <p:cNvPr id="31748" name="Номер слайда 3"/>
          <p:cNvSpPr>
            <a:spLocks noGrp="1"/>
          </p:cNvSpPr>
          <p:nvPr>
            <p:ph type="sldNum" sz="quarter" idx="12"/>
          </p:nvPr>
        </p:nvSpPr>
        <p:spPr bwMode="auto">
          <a:noFill/>
          <a:ln>
            <a:miter lim="800000"/>
            <a:headEnd/>
            <a:tailEnd/>
          </a:ln>
        </p:spPr>
        <p:txBody>
          <a:bodyPr/>
          <a:lstStyle/>
          <a:p>
            <a:fld id="{331798DF-70F9-47D4-9F47-17C08DB2571F}" type="slidenum">
              <a:rPr lang="ru-RU" altLang="ru-RU"/>
              <a:pPr/>
              <a:t>65</a:t>
            </a:fld>
            <a:endParaRPr lang="ru-RU" altLang="ru-RU"/>
          </a:p>
        </p:txBody>
      </p:sp>
    </p:spTree>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flipV="1">
            <a:off x="406400" y="404664"/>
            <a:ext cx="11582400" cy="52536"/>
          </a:xfrm>
        </p:spPr>
        <p:txBody>
          <a:bodyPr>
            <a:normAutofit fontScale="90000"/>
          </a:bodyPr>
          <a:lstStyle/>
          <a:p>
            <a:pPr algn="ctr">
              <a:defRPr/>
            </a:pPr>
            <a:r>
              <a:rPr lang="ru-RU" dirty="0" smtClean="0"/>
              <a:t/>
            </a:r>
            <a:br>
              <a:rPr lang="ru-RU" dirty="0" smtClean="0"/>
            </a:br>
            <a:endParaRPr lang="ru-RU" dirty="0"/>
          </a:p>
        </p:txBody>
      </p:sp>
      <p:sp>
        <p:nvSpPr>
          <p:cNvPr id="14339" name="Содержимое 2"/>
          <p:cNvSpPr>
            <a:spLocks noGrp="1"/>
          </p:cNvSpPr>
          <p:nvPr>
            <p:ph idx="1"/>
          </p:nvPr>
        </p:nvSpPr>
        <p:spPr>
          <a:xfrm>
            <a:off x="406400" y="-100013"/>
            <a:ext cx="11582400" cy="6958013"/>
          </a:xfrm>
        </p:spPr>
        <p:txBody>
          <a:bodyPr>
            <a:normAutofit fontScale="92500" lnSpcReduction="10000"/>
          </a:bodyPr>
          <a:lstStyle/>
          <a:p>
            <a:pPr>
              <a:buFont typeface="Wingdings 2" pitchFamily="18" charset="2"/>
              <a:buNone/>
              <a:defRPr/>
            </a:pPr>
            <a:r>
              <a:rPr lang="ru-RU" dirty="0" smtClean="0"/>
              <a:t>     </a:t>
            </a:r>
          </a:p>
          <a:p>
            <a:pPr marL="0" indent="342900" algn="just">
              <a:lnSpc>
                <a:spcPct val="120000"/>
              </a:lnSpc>
              <a:spcBef>
                <a:spcPts val="0"/>
              </a:spcBef>
              <a:buFont typeface="Wingdings 2" pitchFamily="18" charset="2"/>
              <a:buNone/>
              <a:defRPr/>
            </a:pPr>
            <a:r>
              <a:rPr lang="ru-RU" sz="3500" b="1" dirty="0"/>
              <a:t>Еще один важный момент, которому необходимо в дальнейшем уделить особое внимание, – это большая открытость при принятии решений о </a:t>
            </a:r>
            <a:r>
              <a:rPr lang="ru-RU" sz="3500" b="1" spc="-150" dirty="0"/>
              <a:t>присвоении статуса ОЭЗ. Существующий механизм заключения </a:t>
            </a:r>
            <a:r>
              <a:rPr lang="ru-RU" sz="3500" b="1" dirty="0"/>
              <a:t>соглашений с резидентами и их отбор недостаточно </a:t>
            </a:r>
            <a:r>
              <a:rPr lang="ru-RU" sz="3500" b="1" spc="-150" dirty="0"/>
              <a:t>прозрачны. Публичность проведения </a:t>
            </a:r>
            <a:r>
              <a:rPr lang="ru-RU" sz="3500" b="1" dirty="0"/>
              <a:t>конкурсов, ясные критерии отбора, гласность при обсуждении заявок регионов должны существенно увеличить доверие бизнеса к этому инструменту экономической политики.</a:t>
            </a:r>
            <a:endParaRPr lang="ru-RU" sz="3500" dirty="0" smtClean="0"/>
          </a:p>
        </p:txBody>
      </p:sp>
      <p:sp>
        <p:nvSpPr>
          <p:cNvPr id="32772" name="Номер слайда 3"/>
          <p:cNvSpPr>
            <a:spLocks noGrp="1"/>
          </p:cNvSpPr>
          <p:nvPr>
            <p:ph type="sldNum" sz="quarter" idx="12"/>
          </p:nvPr>
        </p:nvSpPr>
        <p:spPr bwMode="auto">
          <a:noFill/>
          <a:ln>
            <a:miter lim="800000"/>
            <a:headEnd/>
            <a:tailEnd/>
          </a:ln>
        </p:spPr>
        <p:txBody>
          <a:bodyPr/>
          <a:lstStyle/>
          <a:p>
            <a:fld id="{C2C6B3BF-926F-413C-A8DB-9FB318FA68C6}" type="slidenum">
              <a:rPr lang="ru-RU" altLang="ru-RU"/>
              <a:pPr/>
              <a:t>66</a:t>
            </a:fld>
            <a:endParaRPr lang="ru-RU" altLang="ru-RU"/>
          </a:p>
        </p:txBody>
      </p:sp>
    </p:spTree>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flipV="1">
            <a:off x="406400" y="404664"/>
            <a:ext cx="11582400" cy="52536"/>
          </a:xfrm>
        </p:spPr>
        <p:txBody>
          <a:bodyPr>
            <a:normAutofit fontScale="90000"/>
          </a:bodyPr>
          <a:lstStyle/>
          <a:p>
            <a:pPr algn="ctr">
              <a:defRPr/>
            </a:pPr>
            <a:r>
              <a:rPr lang="ru-RU" dirty="0" smtClean="0"/>
              <a:t/>
            </a:r>
            <a:br>
              <a:rPr lang="ru-RU" dirty="0" smtClean="0"/>
            </a:br>
            <a:endParaRPr lang="ru-RU" dirty="0"/>
          </a:p>
        </p:txBody>
      </p:sp>
      <p:sp>
        <p:nvSpPr>
          <p:cNvPr id="14339" name="Содержимое 2"/>
          <p:cNvSpPr>
            <a:spLocks noGrp="1"/>
          </p:cNvSpPr>
          <p:nvPr>
            <p:ph idx="1"/>
          </p:nvPr>
        </p:nvSpPr>
        <p:spPr>
          <a:xfrm>
            <a:off x="406400" y="-100013"/>
            <a:ext cx="11582400" cy="6958013"/>
          </a:xfrm>
        </p:spPr>
        <p:txBody>
          <a:bodyPr>
            <a:normAutofit fontScale="92500" lnSpcReduction="10000"/>
          </a:bodyPr>
          <a:lstStyle/>
          <a:p>
            <a:pPr>
              <a:buFont typeface="Wingdings 2" pitchFamily="18" charset="2"/>
              <a:buNone/>
              <a:defRPr/>
            </a:pPr>
            <a:r>
              <a:rPr lang="ru-RU" dirty="0" smtClean="0"/>
              <a:t>     </a:t>
            </a:r>
          </a:p>
          <a:p>
            <a:pPr marL="0" indent="342900" algn="just">
              <a:lnSpc>
                <a:spcPct val="120000"/>
              </a:lnSpc>
              <a:spcBef>
                <a:spcPts val="0"/>
              </a:spcBef>
              <a:buFont typeface="Wingdings 2" pitchFamily="18" charset="2"/>
              <a:buNone/>
              <a:defRPr/>
            </a:pPr>
            <a:r>
              <a:rPr lang="ru-RU" sz="3500" b="1" dirty="0"/>
              <a:t>К созданию и работе ОЭЗ следует привлекать не столько финансовые ресурсы государства, сколько активы и ноу-хау крупнейших отечественных банков, которые являются более гибкими структурами, чем органы государственного управления, а также в </a:t>
            </a:r>
            <a:r>
              <a:rPr lang="ru-RU" sz="3500" b="1" spc="-150" dirty="0"/>
              <a:t>отличие от государства обладают </a:t>
            </a:r>
            <a:r>
              <a:rPr lang="ru-RU" sz="3500" b="1" dirty="0"/>
              <a:t>современными финансовыми инструментами инвестирования. Государство же должно оставить за собой только меры регулирования, стимулирования и гарантирования деятельности резидентов ОЭЗ.</a:t>
            </a:r>
            <a:endParaRPr lang="ru-RU" sz="3500" dirty="0" smtClean="0"/>
          </a:p>
        </p:txBody>
      </p:sp>
      <p:sp>
        <p:nvSpPr>
          <p:cNvPr id="33796" name="Номер слайда 3"/>
          <p:cNvSpPr>
            <a:spLocks noGrp="1"/>
          </p:cNvSpPr>
          <p:nvPr>
            <p:ph type="sldNum" sz="quarter" idx="12"/>
          </p:nvPr>
        </p:nvSpPr>
        <p:spPr bwMode="auto">
          <a:noFill/>
          <a:ln>
            <a:miter lim="800000"/>
            <a:headEnd/>
            <a:tailEnd/>
          </a:ln>
        </p:spPr>
        <p:txBody>
          <a:bodyPr/>
          <a:lstStyle/>
          <a:p>
            <a:fld id="{667C92DE-DAD2-44DE-BDD3-DBB04644C420}" type="slidenum">
              <a:rPr lang="ru-RU" altLang="ru-RU"/>
              <a:pPr/>
              <a:t>67</a:t>
            </a:fld>
            <a:endParaRPr lang="ru-RU" altLang="ru-RU"/>
          </a:p>
        </p:txBody>
      </p:sp>
    </p:spTree>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35360" y="404664"/>
            <a:ext cx="11582400" cy="1486272"/>
          </a:xfrm>
        </p:spPr>
        <p:txBody>
          <a:bodyPr>
            <a:normAutofit fontScale="90000"/>
          </a:bodyPr>
          <a:lstStyle/>
          <a:p>
            <a:pPr algn="ctr">
              <a:defRPr/>
            </a:pPr>
            <a:r>
              <a:rPr lang="ru-RU" b="1" dirty="0">
                <a:solidFill>
                  <a:srgbClr val="7030A0"/>
                </a:solidFill>
              </a:rPr>
              <a:t>Вопрос 5. Концессии российских компаний за рубежом</a:t>
            </a:r>
            <a:r>
              <a:rPr lang="ru-RU" dirty="0" smtClean="0"/>
              <a:t/>
            </a:r>
            <a:br>
              <a:rPr lang="ru-RU" dirty="0" smtClean="0"/>
            </a:br>
            <a:endParaRPr lang="ru-RU" dirty="0"/>
          </a:p>
        </p:txBody>
      </p:sp>
      <p:sp>
        <p:nvSpPr>
          <p:cNvPr id="24579" name="Содержимое 2"/>
          <p:cNvSpPr>
            <a:spLocks noGrp="1"/>
          </p:cNvSpPr>
          <p:nvPr>
            <p:ph idx="1"/>
          </p:nvPr>
        </p:nvSpPr>
        <p:spPr>
          <a:xfrm>
            <a:off x="334434" y="1554164"/>
            <a:ext cx="11654367" cy="5114925"/>
          </a:xfrm>
        </p:spPr>
        <p:txBody>
          <a:bodyPr>
            <a:noAutofit/>
          </a:bodyPr>
          <a:lstStyle/>
          <a:p>
            <a:pPr marL="0" indent="342900" algn="just">
              <a:lnSpc>
                <a:spcPct val="120000"/>
              </a:lnSpc>
              <a:spcBef>
                <a:spcPts val="0"/>
              </a:spcBef>
              <a:buFont typeface="Wingdings 2" pitchFamily="18" charset="2"/>
              <a:buNone/>
              <a:defRPr/>
            </a:pPr>
            <a:r>
              <a:rPr lang="ru-RU" b="1" spc="-150" dirty="0"/>
              <a:t>За последние 15–20 лет российские </a:t>
            </a:r>
            <a:r>
              <a:rPr lang="ru-RU" b="1" dirty="0"/>
              <a:t>компании приобрели опыт концессий и ГЧП в различных </a:t>
            </a:r>
            <a:r>
              <a:rPr lang="ru-RU" b="1" spc="-150" dirty="0"/>
              <a:t>секторах на зарубежных рынках. Они </a:t>
            </a:r>
            <a:r>
              <a:rPr lang="ru-RU" b="1" dirty="0"/>
              <a:t>внедрились в развитые страны, закупая акции промышленных </a:t>
            </a:r>
            <a:r>
              <a:rPr lang="ru-RU" b="1" spc="-300" dirty="0"/>
              <a:t>предприятий в металлургии</a:t>
            </a:r>
            <a:r>
              <a:rPr lang="ru-RU" b="1" dirty="0"/>
              <a:t>, нефтеперерабатывающей и </a:t>
            </a:r>
            <a:r>
              <a:rPr lang="ru-RU" b="1" spc="-150" dirty="0"/>
              <a:t>других отраслях промышленности. </a:t>
            </a:r>
            <a:r>
              <a:rPr lang="ru-RU" b="1" dirty="0"/>
              <a:t>Развивающимся </a:t>
            </a:r>
            <a:r>
              <a:rPr lang="ru-RU" b="1" spc="-150" dirty="0"/>
              <a:t>странам российские компании помогают </a:t>
            </a:r>
            <a:r>
              <a:rPr lang="ru-RU" b="1" dirty="0"/>
              <a:t>осваивать месторождения, строят заводы, </a:t>
            </a:r>
            <a:r>
              <a:rPr lang="ru-RU" b="1" dirty="0" smtClean="0"/>
              <a:t>электростанции</a:t>
            </a:r>
            <a:r>
              <a:rPr lang="ru-RU" b="1" dirty="0"/>
              <a:t>.</a:t>
            </a:r>
            <a:endParaRPr lang="ru-RU" dirty="0" smtClean="0"/>
          </a:p>
        </p:txBody>
      </p:sp>
      <p:sp>
        <p:nvSpPr>
          <p:cNvPr id="34820" name="Номер слайда 3"/>
          <p:cNvSpPr>
            <a:spLocks noGrp="1"/>
          </p:cNvSpPr>
          <p:nvPr>
            <p:ph type="sldNum" sz="quarter" idx="12"/>
          </p:nvPr>
        </p:nvSpPr>
        <p:spPr bwMode="auto">
          <a:noFill/>
          <a:ln>
            <a:miter lim="800000"/>
            <a:headEnd/>
            <a:tailEnd/>
          </a:ln>
        </p:spPr>
        <p:txBody>
          <a:bodyPr/>
          <a:lstStyle/>
          <a:p>
            <a:fld id="{002FF94B-CD76-4CB2-BABB-88C075CC1BB1}" type="slidenum">
              <a:rPr lang="ru-RU" altLang="ru-RU"/>
              <a:pPr/>
              <a:t>68</a:t>
            </a:fld>
            <a:endParaRPr lang="ru-RU" altLang="ru-RU"/>
          </a:p>
        </p:txBody>
      </p:sp>
    </p:spTree>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flipV="1">
            <a:off x="406400" y="404664"/>
            <a:ext cx="11582400" cy="52536"/>
          </a:xfrm>
        </p:spPr>
        <p:txBody>
          <a:bodyPr>
            <a:normAutofit fontScale="90000"/>
          </a:bodyPr>
          <a:lstStyle/>
          <a:p>
            <a:pPr algn="ctr">
              <a:defRPr/>
            </a:pPr>
            <a:r>
              <a:rPr lang="ru-RU" dirty="0" smtClean="0"/>
              <a:t/>
            </a:r>
            <a:br>
              <a:rPr lang="ru-RU" dirty="0" smtClean="0"/>
            </a:br>
            <a:endParaRPr lang="ru-RU" dirty="0"/>
          </a:p>
        </p:txBody>
      </p:sp>
      <p:sp>
        <p:nvSpPr>
          <p:cNvPr id="14339" name="Содержимое 2"/>
          <p:cNvSpPr>
            <a:spLocks noGrp="1"/>
          </p:cNvSpPr>
          <p:nvPr>
            <p:ph idx="1"/>
          </p:nvPr>
        </p:nvSpPr>
        <p:spPr>
          <a:xfrm>
            <a:off x="406400" y="-100013"/>
            <a:ext cx="11582400" cy="6958013"/>
          </a:xfrm>
        </p:spPr>
        <p:txBody>
          <a:bodyPr>
            <a:normAutofit fontScale="92500" lnSpcReduction="10000"/>
          </a:bodyPr>
          <a:lstStyle/>
          <a:p>
            <a:pPr>
              <a:buFont typeface="Wingdings 2" pitchFamily="18" charset="2"/>
              <a:buNone/>
              <a:defRPr/>
            </a:pPr>
            <a:r>
              <a:rPr lang="ru-RU" dirty="0" smtClean="0"/>
              <a:t>     </a:t>
            </a:r>
          </a:p>
          <a:p>
            <a:pPr marL="0" indent="342900" algn="just">
              <a:lnSpc>
                <a:spcPct val="120000"/>
              </a:lnSpc>
              <a:spcBef>
                <a:spcPts val="0"/>
              </a:spcBef>
              <a:buFont typeface="Wingdings 2" pitchFamily="18" charset="2"/>
              <a:buNone/>
              <a:defRPr/>
            </a:pPr>
            <a:r>
              <a:rPr lang="ru-RU" sz="3500" b="1" dirty="0"/>
              <a:t>Россия унаследовала от СССР довольно большой опыт оказания контрактных услуг и технической помощи в области энергетики, железнодорожного транспорта, поисковых и </a:t>
            </a:r>
            <a:r>
              <a:rPr lang="ru-RU" sz="3500" b="1" spc="-150" dirty="0"/>
              <a:t>геолого-разведочных работ и имеет </a:t>
            </a:r>
            <a:r>
              <a:rPr lang="ru-RU" sz="3500" b="1" dirty="0"/>
              <a:t>значительный </a:t>
            </a:r>
            <a:r>
              <a:rPr lang="ru-RU" sz="3500" b="1" spc="-150" dirty="0"/>
              <a:t>профессиональный научно-технический </a:t>
            </a:r>
            <a:r>
              <a:rPr lang="ru-RU" sz="3500" b="1" dirty="0"/>
              <a:t>потенциал. В настоящее время российские компании развивают собственную сырьевую базу и содействуют развитию производственных мощностей, в первую очередь в энергетике зарубежных стран. НК «ЛУКойл</a:t>
            </a:r>
            <a:r>
              <a:rPr lang="ru-RU" sz="3500" b="1" dirty="0" smtClean="0"/>
              <a:t>».</a:t>
            </a:r>
            <a:endParaRPr lang="ru-RU" sz="3500" dirty="0" smtClean="0"/>
          </a:p>
        </p:txBody>
      </p:sp>
      <p:sp>
        <p:nvSpPr>
          <p:cNvPr id="35844" name="Номер слайда 3"/>
          <p:cNvSpPr>
            <a:spLocks noGrp="1"/>
          </p:cNvSpPr>
          <p:nvPr>
            <p:ph type="sldNum" sz="quarter" idx="12"/>
          </p:nvPr>
        </p:nvSpPr>
        <p:spPr bwMode="auto">
          <a:noFill/>
          <a:ln>
            <a:miter lim="800000"/>
            <a:headEnd/>
            <a:tailEnd/>
          </a:ln>
        </p:spPr>
        <p:txBody>
          <a:bodyPr/>
          <a:lstStyle/>
          <a:p>
            <a:fld id="{53CA343E-8B2E-4B15-911C-AA4257D026D9}" type="slidenum">
              <a:rPr lang="ru-RU" altLang="ru-RU"/>
              <a:pPr/>
              <a:t>69</a:t>
            </a:fld>
            <a:endParaRPr lang="ru-RU" altLang="ru-RU"/>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одзаголовок 2"/>
          <p:cNvSpPr>
            <a:spLocks noGrp="1"/>
          </p:cNvSpPr>
          <p:nvPr>
            <p:ph type="subTitle" idx="1"/>
          </p:nvPr>
        </p:nvSpPr>
        <p:spPr>
          <a:xfrm>
            <a:off x="204716" y="4752833"/>
            <a:ext cx="12082818" cy="2105167"/>
          </a:xfrm>
        </p:spPr>
        <p:txBody>
          <a:bodyPr/>
          <a:lstStyle/>
          <a:p>
            <a:pPr algn="just"/>
            <a:r>
              <a:rPr lang="ru-RU" sz="2800" dirty="0"/>
              <a:t>В конце 1863 г. фон Дервиз подал в правительство ходатайство о предоставлении ему новой концессии на постройку железной дороги от Рязани до Саратова, но уже не через Моршанск, а через Козлов и Тамбов. Денежные средства на строительство в полном объеме соглашалась предоставить английская компания </a:t>
            </a:r>
            <a:r>
              <a:rPr lang="ru-RU" sz="2800" dirty="0" err="1"/>
              <a:t>Ленга</a:t>
            </a:r>
            <a:r>
              <a:rPr lang="ru-RU" sz="2800" dirty="0"/>
              <a:t>. При этом она требовала гарантий правительства России в форме ежегодной уплаты определенного процента на инвестированный капитал независимо от того, будет или нет дорога приносить доход при последующей эксплуатации. Таким образом </a:t>
            </a:r>
            <a:r>
              <a:rPr lang="ru-RU" sz="2800" dirty="0" err="1"/>
              <a:t>Ленг</a:t>
            </a:r>
            <a:r>
              <a:rPr lang="ru-RU" sz="2800" dirty="0"/>
              <a:t> хотел застраховаться от возможной убыточности своего предприятия. Надо отметить, что случаи банкротств железных дорог в то время были не редкостью. Так, </a:t>
            </a:r>
            <a:r>
              <a:rPr lang="ru-RU" sz="2800" dirty="0" err="1"/>
              <a:t>Ландваро-Роменская</a:t>
            </a:r>
            <a:r>
              <a:rPr lang="ru-RU" sz="2800" dirty="0"/>
              <a:t> железная дорога, построенная на концессионной основе другим известным российским предпринимателем середины XIX в. фон </a:t>
            </a:r>
            <a:r>
              <a:rPr lang="ru-RU" sz="2800" dirty="0" err="1"/>
              <a:t>Мекком</a:t>
            </a:r>
            <a:r>
              <a:rPr lang="ru-RU" sz="2800" dirty="0"/>
              <a:t>, оказалась на деле убыточной, эксплуатировалась на ссуды правительства и в дальнейшем была слита с </a:t>
            </a:r>
            <a:r>
              <a:rPr lang="ru-RU" sz="2800" dirty="0" err="1"/>
              <a:t>Либаво-Роменской</a:t>
            </a:r>
            <a:r>
              <a:rPr lang="ru-RU" sz="2800" dirty="0"/>
              <a:t> железной дорогой, что спасло ее от банкротства.</a:t>
            </a:r>
          </a:p>
        </p:txBody>
      </p:sp>
    </p:spTree>
    <p:extLst>
      <p:ext uri="{BB962C8B-B14F-4D97-AF65-F5344CB8AC3E}">
        <p14:creationId xmlns:p14="http://schemas.microsoft.com/office/powerpoint/2010/main" xmlns="" val="841693912"/>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flipV="1">
            <a:off x="406400" y="404664"/>
            <a:ext cx="11582400" cy="52536"/>
          </a:xfrm>
        </p:spPr>
        <p:txBody>
          <a:bodyPr>
            <a:normAutofit fontScale="90000"/>
          </a:bodyPr>
          <a:lstStyle/>
          <a:p>
            <a:pPr algn="ctr">
              <a:defRPr/>
            </a:pPr>
            <a:r>
              <a:rPr lang="ru-RU" dirty="0" smtClean="0"/>
              <a:t/>
            </a:r>
            <a:br>
              <a:rPr lang="ru-RU" dirty="0" smtClean="0"/>
            </a:br>
            <a:endParaRPr lang="ru-RU" dirty="0"/>
          </a:p>
        </p:txBody>
      </p:sp>
      <p:sp>
        <p:nvSpPr>
          <p:cNvPr id="14339" name="Содержимое 2"/>
          <p:cNvSpPr>
            <a:spLocks noGrp="1"/>
          </p:cNvSpPr>
          <p:nvPr>
            <p:ph idx="1"/>
          </p:nvPr>
        </p:nvSpPr>
        <p:spPr>
          <a:xfrm>
            <a:off x="406400" y="-100013"/>
            <a:ext cx="11582400" cy="6958013"/>
          </a:xfrm>
        </p:spPr>
        <p:txBody>
          <a:bodyPr>
            <a:normAutofit/>
          </a:bodyPr>
          <a:lstStyle/>
          <a:p>
            <a:pPr>
              <a:buFont typeface="Wingdings 2" pitchFamily="18" charset="2"/>
              <a:buNone/>
              <a:defRPr/>
            </a:pPr>
            <a:r>
              <a:rPr lang="ru-RU" dirty="0" smtClean="0"/>
              <a:t>     </a:t>
            </a:r>
          </a:p>
          <a:p>
            <a:pPr marL="0" indent="342900" algn="just">
              <a:lnSpc>
                <a:spcPct val="120000"/>
              </a:lnSpc>
              <a:spcBef>
                <a:spcPts val="0"/>
              </a:spcBef>
              <a:buFont typeface="Wingdings 2" pitchFamily="18" charset="2"/>
              <a:buNone/>
              <a:defRPr/>
            </a:pPr>
            <a:r>
              <a:rPr lang="ru-RU" b="1" spc="-150" dirty="0"/>
              <a:t>«ЛУКойл» наиболее интенсивно из </a:t>
            </a:r>
            <a:r>
              <a:rPr lang="ru-RU" b="1" dirty="0"/>
              <a:t>отечественных </a:t>
            </a:r>
            <a:r>
              <a:rPr lang="ru-RU" b="1" spc="-150" dirty="0"/>
              <a:t>вертикально интегрированных нефтяных </a:t>
            </a:r>
            <a:r>
              <a:rPr lang="ru-RU" b="1" dirty="0"/>
              <a:t>компаний </a:t>
            </a:r>
            <a:r>
              <a:rPr lang="ru-RU" b="1" spc="-150" dirty="0"/>
              <a:t>(ВИНК) осваивает зарубежные шельфовые </a:t>
            </a:r>
            <a:r>
              <a:rPr lang="ru-RU" b="1" dirty="0"/>
              <a:t>активы, б</a:t>
            </a:r>
            <a:r>
              <a:rPr lang="ru-RU" b="1" spc="-150" dirty="0"/>
              <a:t>азируясь на принятых там формах сотрудничества. На условиях СРП эта компания </a:t>
            </a:r>
            <a:r>
              <a:rPr lang="ru-RU" b="1" dirty="0"/>
              <a:t>работает также в </a:t>
            </a:r>
            <a:r>
              <a:rPr lang="ru-RU" b="1" spc="-150" dirty="0" smtClean="0"/>
              <a:t>Египте, Азербайджане, Казахстане, Центральной </a:t>
            </a:r>
            <a:r>
              <a:rPr lang="ru-RU" b="1" spc="-150" dirty="0"/>
              <a:t>Азии, Южной Америке, на Ближнем Востоке и в Африке.</a:t>
            </a:r>
            <a:endParaRPr lang="ru-RU" spc="-150" dirty="0" smtClean="0"/>
          </a:p>
        </p:txBody>
      </p:sp>
      <p:sp>
        <p:nvSpPr>
          <p:cNvPr id="36868" name="Номер слайда 3"/>
          <p:cNvSpPr>
            <a:spLocks noGrp="1"/>
          </p:cNvSpPr>
          <p:nvPr>
            <p:ph type="sldNum" sz="quarter" idx="12"/>
          </p:nvPr>
        </p:nvSpPr>
        <p:spPr bwMode="auto">
          <a:noFill/>
          <a:ln>
            <a:miter lim="800000"/>
            <a:headEnd/>
            <a:tailEnd/>
          </a:ln>
        </p:spPr>
        <p:txBody>
          <a:bodyPr/>
          <a:lstStyle/>
          <a:p>
            <a:fld id="{E87C3A0F-66C1-42F6-A9C6-10F68696E764}" type="slidenum">
              <a:rPr lang="ru-RU" altLang="ru-RU"/>
              <a:pPr/>
              <a:t>70</a:t>
            </a:fld>
            <a:endParaRPr lang="ru-RU" altLang="ru-RU"/>
          </a:p>
        </p:txBody>
      </p:sp>
    </p:spTree>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flipV="1">
            <a:off x="406400" y="404664"/>
            <a:ext cx="11582400" cy="52536"/>
          </a:xfrm>
        </p:spPr>
        <p:txBody>
          <a:bodyPr>
            <a:normAutofit fontScale="90000"/>
          </a:bodyPr>
          <a:lstStyle/>
          <a:p>
            <a:pPr algn="ctr">
              <a:defRPr/>
            </a:pPr>
            <a:r>
              <a:rPr lang="ru-RU" dirty="0" smtClean="0"/>
              <a:t/>
            </a:r>
            <a:br>
              <a:rPr lang="ru-RU" dirty="0" smtClean="0"/>
            </a:br>
            <a:endParaRPr lang="ru-RU" dirty="0"/>
          </a:p>
        </p:txBody>
      </p:sp>
      <p:sp>
        <p:nvSpPr>
          <p:cNvPr id="14339" name="Содержимое 2"/>
          <p:cNvSpPr>
            <a:spLocks noGrp="1"/>
          </p:cNvSpPr>
          <p:nvPr>
            <p:ph idx="1"/>
          </p:nvPr>
        </p:nvSpPr>
        <p:spPr>
          <a:xfrm>
            <a:off x="406400" y="-100013"/>
            <a:ext cx="11582400" cy="6958013"/>
          </a:xfrm>
        </p:spPr>
        <p:txBody>
          <a:bodyPr>
            <a:normAutofit/>
          </a:bodyPr>
          <a:lstStyle/>
          <a:p>
            <a:pPr>
              <a:buFont typeface="Wingdings 2" pitchFamily="18" charset="2"/>
              <a:buNone/>
              <a:defRPr/>
            </a:pPr>
            <a:r>
              <a:rPr lang="ru-RU" dirty="0" smtClean="0"/>
              <a:t>     </a:t>
            </a:r>
          </a:p>
          <a:p>
            <a:pPr marL="0" indent="342900" algn="just">
              <a:lnSpc>
                <a:spcPct val="120000"/>
              </a:lnSpc>
              <a:spcBef>
                <a:spcPts val="0"/>
              </a:spcBef>
              <a:buFont typeface="Wingdings 2" pitchFamily="18" charset="2"/>
              <a:buNone/>
              <a:defRPr/>
            </a:pPr>
            <a:r>
              <a:rPr lang="ru-RU" b="1" spc="-150" dirty="0" smtClean="0"/>
              <a:t>«</a:t>
            </a:r>
            <a:r>
              <a:rPr lang="ru-RU" b="1" spc="-150" dirty="0"/>
              <a:t>В 2007 г. компания «ЛУКОЙЛ Оверсиз» приобрела за 40 млн долл. США контрольный пакет (69%) в СРП-проекте на шельфе Кот-д’Ивуара и станет его оператором. Блок С1-205 площадью около 2600 кв. км находится на глубоководном шельфе Гвинейского залива в 100 км от побережья. Для компании это первый шаг в создании нового центра зарубежной нефтедобычи в данном регионе. </a:t>
            </a:r>
            <a:endParaRPr lang="ru-RU" spc="-150" dirty="0" smtClean="0"/>
          </a:p>
        </p:txBody>
      </p:sp>
      <p:sp>
        <p:nvSpPr>
          <p:cNvPr id="37892" name="Номер слайда 3"/>
          <p:cNvSpPr>
            <a:spLocks noGrp="1"/>
          </p:cNvSpPr>
          <p:nvPr>
            <p:ph type="sldNum" sz="quarter" idx="12"/>
          </p:nvPr>
        </p:nvSpPr>
        <p:spPr bwMode="auto">
          <a:noFill/>
          <a:ln>
            <a:miter lim="800000"/>
            <a:headEnd/>
            <a:tailEnd/>
          </a:ln>
        </p:spPr>
        <p:txBody>
          <a:bodyPr/>
          <a:lstStyle/>
          <a:p>
            <a:fld id="{E7E2D67D-A9A5-4EB6-9BB9-0FC3645AC3E4}" type="slidenum">
              <a:rPr lang="ru-RU" altLang="ru-RU"/>
              <a:pPr/>
              <a:t>71</a:t>
            </a:fld>
            <a:endParaRPr lang="ru-RU" altLang="ru-RU"/>
          </a:p>
        </p:txBody>
      </p:sp>
    </p:spTree>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flipV="1">
            <a:off x="406400" y="404664"/>
            <a:ext cx="11582400" cy="52536"/>
          </a:xfrm>
        </p:spPr>
        <p:txBody>
          <a:bodyPr>
            <a:normAutofit fontScale="90000"/>
          </a:bodyPr>
          <a:lstStyle/>
          <a:p>
            <a:pPr algn="ctr">
              <a:defRPr/>
            </a:pPr>
            <a:r>
              <a:rPr lang="ru-RU" dirty="0" smtClean="0"/>
              <a:t/>
            </a:r>
            <a:br>
              <a:rPr lang="ru-RU" dirty="0" smtClean="0"/>
            </a:br>
            <a:endParaRPr lang="ru-RU" dirty="0"/>
          </a:p>
        </p:txBody>
      </p:sp>
      <p:sp>
        <p:nvSpPr>
          <p:cNvPr id="14339" name="Содержимое 2"/>
          <p:cNvSpPr>
            <a:spLocks noGrp="1"/>
          </p:cNvSpPr>
          <p:nvPr>
            <p:ph idx="1"/>
          </p:nvPr>
        </p:nvSpPr>
        <p:spPr>
          <a:xfrm>
            <a:off x="406400" y="-100013"/>
            <a:ext cx="11582400" cy="6958013"/>
          </a:xfrm>
        </p:spPr>
        <p:txBody>
          <a:bodyPr>
            <a:normAutofit/>
          </a:bodyPr>
          <a:lstStyle/>
          <a:p>
            <a:pPr>
              <a:buFont typeface="Wingdings 2" pitchFamily="18" charset="2"/>
              <a:buNone/>
              <a:defRPr/>
            </a:pPr>
            <a:r>
              <a:rPr lang="ru-RU" dirty="0" smtClean="0"/>
              <a:t>     </a:t>
            </a:r>
          </a:p>
          <a:p>
            <a:pPr marL="0" indent="342900" algn="just">
              <a:lnSpc>
                <a:spcPct val="120000"/>
              </a:lnSpc>
              <a:spcBef>
                <a:spcPts val="0"/>
              </a:spcBef>
              <a:buFont typeface="Wingdings 2" pitchFamily="18" charset="2"/>
              <a:buNone/>
              <a:defRPr/>
            </a:pPr>
            <a:r>
              <a:rPr lang="ru-RU" b="1" spc="-150" dirty="0"/>
              <a:t>«По истечении семилетнего периода венчурных геологоразведочных работ в случае обнаружения месторождения, что весьма вероятно, «ЛУКОЙЛ Оверсиз» будет вести его разработку в течение 25 лет с возможной пролонгацией СРП еще на 10 лет. Кроме того, «ЛУКОЙЛ» первым из российских ВИНК получит ценный опыт ведения разведочных и эксплуатационных работ при больших глубинах моря.</a:t>
            </a:r>
            <a:endParaRPr lang="ru-RU" spc="-150" dirty="0" smtClean="0"/>
          </a:p>
        </p:txBody>
      </p:sp>
      <p:sp>
        <p:nvSpPr>
          <p:cNvPr id="38916" name="Номер слайда 3"/>
          <p:cNvSpPr>
            <a:spLocks noGrp="1"/>
          </p:cNvSpPr>
          <p:nvPr>
            <p:ph type="sldNum" sz="quarter" idx="12"/>
          </p:nvPr>
        </p:nvSpPr>
        <p:spPr bwMode="auto">
          <a:noFill/>
          <a:ln>
            <a:miter lim="800000"/>
            <a:headEnd/>
            <a:tailEnd/>
          </a:ln>
        </p:spPr>
        <p:txBody>
          <a:bodyPr/>
          <a:lstStyle/>
          <a:p>
            <a:fld id="{268D777F-5E9D-43B7-A3DD-419CD2566796}" type="slidenum">
              <a:rPr lang="ru-RU" altLang="ru-RU"/>
              <a:pPr/>
              <a:t>72</a:t>
            </a:fld>
            <a:endParaRPr lang="ru-RU" altLang="ru-RU"/>
          </a:p>
        </p:txBody>
      </p:sp>
    </p:spTree>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flipV="1">
            <a:off x="406400" y="404664"/>
            <a:ext cx="11582400" cy="52536"/>
          </a:xfrm>
        </p:spPr>
        <p:txBody>
          <a:bodyPr>
            <a:normAutofit fontScale="90000"/>
          </a:bodyPr>
          <a:lstStyle/>
          <a:p>
            <a:pPr algn="ctr">
              <a:defRPr/>
            </a:pPr>
            <a:r>
              <a:rPr lang="ru-RU" dirty="0" smtClean="0"/>
              <a:t/>
            </a:r>
            <a:br>
              <a:rPr lang="ru-RU" dirty="0" smtClean="0"/>
            </a:br>
            <a:endParaRPr lang="ru-RU" dirty="0"/>
          </a:p>
        </p:txBody>
      </p:sp>
      <p:sp>
        <p:nvSpPr>
          <p:cNvPr id="14339" name="Содержимое 2"/>
          <p:cNvSpPr>
            <a:spLocks noGrp="1"/>
          </p:cNvSpPr>
          <p:nvPr>
            <p:ph idx="1"/>
          </p:nvPr>
        </p:nvSpPr>
        <p:spPr>
          <a:xfrm>
            <a:off x="406400" y="-100013"/>
            <a:ext cx="11582400" cy="6958013"/>
          </a:xfrm>
        </p:spPr>
        <p:txBody>
          <a:bodyPr>
            <a:normAutofit/>
          </a:bodyPr>
          <a:lstStyle/>
          <a:p>
            <a:pPr>
              <a:buFont typeface="Wingdings 2" pitchFamily="18" charset="2"/>
              <a:buNone/>
              <a:defRPr/>
            </a:pPr>
            <a:r>
              <a:rPr lang="ru-RU" dirty="0" smtClean="0"/>
              <a:t>     </a:t>
            </a:r>
          </a:p>
          <a:p>
            <a:pPr marL="0" indent="342900" algn="just">
              <a:lnSpc>
                <a:spcPct val="120000"/>
              </a:lnSpc>
              <a:spcBef>
                <a:spcPts val="0"/>
              </a:spcBef>
              <a:buFont typeface="Wingdings 2" pitchFamily="18" charset="2"/>
              <a:buNone/>
              <a:defRPr/>
            </a:pPr>
            <a:r>
              <a:rPr lang="ru-RU" b="1" spc="-150" dirty="0"/>
              <a:t>Столь же активной становится политика приобретения или вхождения в зарубежные активы Газпрома, география «наступательных действий» которого тоже весьма обширна: акватория Балтийского моря (начатое строительство Северо-Европейского газопровода), побережье Англии (приобретение подземного газохранилища), Индийского океана, шельфы Венесуэлы, Средиземноморья и др.</a:t>
            </a:r>
            <a:endParaRPr lang="ru-RU" spc="-150" dirty="0" smtClean="0"/>
          </a:p>
        </p:txBody>
      </p:sp>
      <p:sp>
        <p:nvSpPr>
          <p:cNvPr id="39940" name="Номер слайда 3"/>
          <p:cNvSpPr>
            <a:spLocks noGrp="1"/>
          </p:cNvSpPr>
          <p:nvPr>
            <p:ph type="sldNum" sz="quarter" idx="12"/>
          </p:nvPr>
        </p:nvSpPr>
        <p:spPr bwMode="auto">
          <a:noFill/>
          <a:ln>
            <a:miter lim="800000"/>
            <a:headEnd/>
            <a:tailEnd/>
          </a:ln>
        </p:spPr>
        <p:txBody>
          <a:bodyPr/>
          <a:lstStyle/>
          <a:p>
            <a:fld id="{C969C22B-493C-42CA-91C8-008C9D024E8C}" type="slidenum">
              <a:rPr lang="ru-RU" altLang="ru-RU"/>
              <a:pPr/>
              <a:t>73</a:t>
            </a:fld>
            <a:endParaRPr lang="ru-RU" altLang="ru-RU"/>
          </a:p>
        </p:txBody>
      </p:sp>
    </p:spTree>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flipV="1">
            <a:off x="406400" y="404664"/>
            <a:ext cx="11582400" cy="52536"/>
          </a:xfrm>
        </p:spPr>
        <p:txBody>
          <a:bodyPr>
            <a:normAutofit fontScale="90000"/>
          </a:bodyPr>
          <a:lstStyle/>
          <a:p>
            <a:pPr algn="ctr">
              <a:defRPr/>
            </a:pPr>
            <a:r>
              <a:rPr lang="ru-RU" dirty="0" smtClean="0"/>
              <a:t/>
            </a:r>
            <a:br>
              <a:rPr lang="ru-RU" dirty="0" smtClean="0"/>
            </a:br>
            <a:endParaRPr lang="ru-RU" dirty="0"/>
          </a:p>
        </p:txBody>
      </p:sp>
      <p:sp>
        <p:nvSpPr>
          <p:cNvPr id="14339" name="Содержимое 2"/>
          <p:cNvSpPr>
            <a:spLocks noGrp="1"/>
          </p:cNvSpPr>
          <p:nvPr>
            <p:ph idx="1"/>
          </p:nvPr>
        </p:nvSpPr>
        <p:spPr>
          <a:xfrm>
            <a:off x="406400" y="-100013"/>
            <a:ext cx="11582400" cy="6958013"/>
          </a:xfrm>
        </p:spPr>
        <p:txBody>
          <a:bodyPr>
            <a:normAutofit/>
          </a:bodyPr>
          <a:lstStyle/>
          <a:p>
            <a:pPr>
              <a:buFont typeface="Wingdings 2" pitchFamily="18" charset="2"/>
              <a:buNone/>
              <a:defRPr/>
            </a:pPr>
            <a:r>
              <a:rPr lang="ru-RU" dirty="0" smtClean="0"/>
              <a:t>     </a:t>
            </a:r>
          </a:p>
          <a:p>
            <a:pPr marL="0" indent="342900" algn="just">
              <a:lnSpc>
                <a:spcPct val="120000"/>
              </a:lnSpc>
              <a:spcBef>
                <a:spcPts val="0"/>
              </a:spcBef>
              <a:buFont typeface="Wingdings 2" pitchFamily="18" charset="2"/>
              <a:buNone/>
              <a:defRPr/>
            </a:pPr>
            <a:r>
              <a:rPr lang="ru-RU" b="1" spc="-150" dirty="0"/>
              <a:t>«По истечении семилетнего периода венчурных геологоразведочных работ в случае обнаружения месторождения, что весьма вероятно, «ЛУКОЙЛ Оверсиз» будет вести его разработку в течение 25 лет с возможной пролонгацией СРП еще на 10 лет. Кроме того, «ЛУКОЙЛ» первым из российских ВИНК получит ценный опыт ведения разведочных и эксплуатационных работ при больших глубинах моря.</a:t>
            </a:r>
            <a:endParaRPr lang="ru-RU" spc="-150" dirty="0" smtClean="0"/>
          </a:p>
        </p:txBody>
      </p:sp>
      <p:sp>
        <p:nvSpPr>
          <p:cNvPr id="40964" name="Номер слайда 3"/>
          <p:cNvSpPr>
            <a:spLocks noGrp="1"/>
          </p:cNvSpPr>
          <p:nvPr>
            <p:ph type="sldNum" sz="quarter" idx="12"/>
          </p:nvPr>
        </p:nvSpPr>
        <p:spPr bwMode="auto">
          <a:noFill/>
          <a:ln>
            <a:miter lim="800000"/>
            <a:headEnd/>
            <a:tailEnd/>
          </a:ln>
        </p:spPr>
        <p:txBody>
          <a:bodyPr/>
          <a:lstStyle/>
          <a:p>
            <a:fld id="{8B3C311F-F104-402D-B924-B7DC716763CD}" type="slidenum">
              <a:rPr lang="ru-RU" altLang="ru-RU"/>
              <a:pPr/>
              <a:t>74</a:t>
            </a:fld>
            <a:endParaRPr lang="ru-RU" altLang="ru-RU"/>
          </a:p>
        </p:txBody>
      </p:sp>
    </p:spTree>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flipV="1">
            <a:off x="406400" y="404664"/>
            <a:ext cx="11582400" cy="52536"/>
          </a:xfrm>
        </p:spPr>
        <p:txBody>
          <a:bodyPr>
            <a:normAutofit fontScale="90000"/>
          </a:bodyPr>
          <a:lstStyle/>
          <a:p>
            <a:pPr algn="ctr">
              <a:defRPr/>
            </a:pPr>
            <a:r>
              <a:rPr lang="ru-RU" dirty="0" smtClean="0"/>
              <a:t/>
            </a:r>
            <a:br>
              <a:rPr lang="ru-RU" dirty="0" smtClean="0"/>
            </a:br>
            <a:endParaRPr lang="ru-RU" dirty="0"/>
          </a:p>
        </p:txBody>
      </p:sp>
      <p:sp>
        <p:nvSpPr>
          <p:cNvPr id="14339" name="Содержимое 2"/>
          <p:cNvSpPr>
            <a:spLocks noGrp="1"/>
          </p:cNvSpPr>
          <p:nvPr>
            <p:ph idx="1"/>
          </p:nvPr>
        </p:nvSpPr>
        <p:spPr>
          <a:xfrm>
            <a:off x="406400" y="-387350"/>
            <a:ext cx="11582400" cy="7245350"/>
          </a:xfrm>
        </p:spPr>
        <p:txBody>
          <a:bodyPr>
            <a:normAutofit fontScale="85000" lnSpcReduction="10000"/>
          </a:bodyPr>
          <a:lstStyle/>
          <a:p>
            <a:pPr>
              <a:buFont typeface="Wingdings 2" pitchFamily="18" charset="2"/>
              <a:buNone/>
              <a:defRPr/>
            </a:pPr>
            <a:r>
              <a:rPr lang="ru-RU" dirty="0" smtClean="0"/>
              <a:t>     </a:t>
            </a:r>
          </a:p>
          <a:p>
            <a:pPr marL="0" indent="342900" algn="just">
              <a:lnSpc>
                <a:spcPct val="120000"/>
              </a:lnSpc>
              <a:spcBef>
                <a:spcPts val="0"/>
              </a:spcBef>
              <a:buFont typeface="Wingdings 2" pitchFamily="18" charset="2"/>
              <a:buNone/>
              <a:defRPr/>
            </a:pPr>
            <a:r>
              <a:rPr lang="ru-RU" sz="3300" b="1" spc="-150" dirty="0"/>
              <a:t>Российская сторона может оказаться весьма конкурентоспособной в различных тендерах как участник СРП или концессионер при разведке и разработке месторождений на территории зарубежных стран, как концессионер на месторождениях дефицитного для России вида минеральных ресурсов. Благодаря наличию денежных средств, накопленных многими </a:t>
            </a:r>
            <a:r>
              <a:rPr lang="ru-RU" sz="3300" b="1" spc="-150" dirty="0" err="1"/>
              <a:t>нефте</a:t>
            </a:r>
            <a:r>
              <a:rPr lang="ru-RU" sz="3300" b="1" spc="-150" dirty="0"/>
              <a:t>– и газодобывающими </a:t>
            </a:r>
            <a:r>
              <a:rPr lang="ru-RU" sz="3300" b="1" spc="-300" dirty="0"/>
              <a:t>компаниями, большому количеству </a:t>
            </a:r>
            <a:r>
              <a:rPr lang="ru-RU" sz="3300" b="1" spc="-150" dirty="0"/>
              <a:t>высококвалифицированных специалистов и относительно дешевой рабочей силы российские компании настойчиво проникают на рынки минерального сырья зарубежных стран, в первую очередь стран – должников России как инвесторы (концессионеры), продавцы специфических услуг в сфере поисков и разведки месторождений различного типа.</a:t>
            </a:r>
            <a:endParaRPr lang="ru-RU" sz="3300" spc="-150" dirty="0" smtClean="0"/>
          </a:p>
        </p:txBody>
      </p:sp>
      <p:sp>
        <p:nvSpPr>
          <p:cNvPr id="41988" name="Номер слайда 3"/>
          <p:cNvSpPr>
            <a:spLocks noGrp="1"/>
          </p:cNvSpPr>
          <p:nvPr>
            <p:ph type="sldNum" sz="quarter" idx="12"/>
          </p:nvPr>
        </p:nvSpPr>
        <p:spPr bwMode="auto">
          <a:noFill/>
          <a:ln>
            <a:miter lim="800000"/>
            <a:headEnd/>
            <a:tailEnd/>
          </a:ln>
        </p:spPr>
        <p:txBody>
          <a:bodyPr/>
          <a:lstStyle/>
          <a:p>
            <a:fld id="{A9B77DB8-1BA3-4160-8A96-23155265382C}" type="slidenum">
              <a:rPr lang="ru-RU" altLang="ru-RU"/>
              <a:pPr/>
              <a:t>75</a:t>
            </a:fld>
            <a:endParaRPr lang="ru-RU" altLang="ru-RU"/>
          </a:p>
        </p:txBody>
      </p:sp>
    </p:spTree>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flipV="1">
            <a:off x="406400" y="404664"/>
            <a:ext cx="11582400" cy="52536"/>
          </a:xfrm>
        </p:spPr>
        <p:txBody>
          <a:bodyPr>
            <a:normAutofit fontScale="90000"/>
          </a:bodyPr>
          <a:lstStyle/>
          <a:p>
            <a:pPr algn="ctr">
              <a:defRPr/>
            </a:pPr>
            <a:r>
              <a:rPr lang="ru-RU" dirty="0" smtClean="0"/>
              <a:t/>
            </a:r>
            <a:br>
              <a:rPr lang="ru-RU" dirty="0" smtClean="0"/>
            </a:br>
            <a:endParaRPr lang="ru-RU" dirty="0"/>
          </a:p>
        </p:txBody>
      </p:sp>
      <p:sp>
        <p:nvSpPr>
          <p:cNvPr id="14339" name="Содержимое 2"/>
          <p:cNvSpPr>
            <a:spLocks noGrp="1"/>
          </p:cNvSpPr>
          <p:nvPr>
            <p:ph idx="1"/>
          </p:nvPr>
        </p:nvSpPr>
        <p:spPr>
          <a:xfrm>
            <a:off x="406400" y="-100013"/>
            <a:ext cx="11582400" cy="6958013"/>
          </a:xfrm>
        </p:spPr>
        <p:txBody>
          <a:bodyPr>
            <a:normAutofit fontScale="92500" lnSpcReduction="20000"/>
          </a:bodyPr>
          <a:lstStyle/>
          <a:p>
            <a:pPr>
              <a:buFont typeface="Wingdings 2" pitchFamily="18" charset="2"/>
              <a:buNone/>
              <a:defRPr/>
            </a:pPr>
            <a:r>
              <a:rPr lang="ru-RU" dirty="0" smtClean="0"/>
              <a:t>     </a:t>
            </a:r>
          </a:p>
          <a:p>
            <a:pPr marL="0" indent="342900" algn="just">
              <a:lnSpc>
                <a:spcPct val="120000"/>
              </a:lnSpc>
              <a:spcBef>
                <a:spcPts val="0"/>
              </a:spcBef>
              <a:buFont typeface="Wingdings 2" pitchFamily="18" charset="2"/>
              <a:buNone/>
              <a:defRPr/>
            </a:pPr>
            <a:r>
              <a:rPr lang="ru-RU" b="1" spc="-150" dirty="0"/>
              <a:t>В сентябре 2001 г. дочерняя компания «ЛУКОЙЛА» «Оверсиз Холдинг Лтд.» приобрела активы канадской фирмы </a:t>
            </a:r>
            <a:r>
              <a:rPr lang="ru-RU" b="1" spc="-150" dirty="0" err="1"/>
              <a:t>Bitech</a:t>
            </a:r>
            <a:r>
              <a:rPr lang="ru-RU" b="1" spc="-150" dirty="0"/>
              <a:t> </a:t>
            </a:r>
            <a:r>
              <a:rPr lang="ru-RU" b="1" spc="-150" dirty="0" err="1"/>
              <a:t>Petroleum</a:t>
            </a:r>
            <a:r>
              <a:rPr lang="ru-RU" b="1" spc="-150" dirty="0"/>
              <a:t> </a:t>
            </a:r>
            <a:r>
              <a:rPr lang="ru-RU" b="1" spc="-150" dirty="0" err="1"/>
              <a:t>Corporation</a:t>
            </a:r>
            <a:r>
              <a:rPr lang="ru-RU" b="1" spc="-150" dirty="0"/>
              <a:t>, которой, кстати, принадлежала доля участия в концессии по разработке нефтегазовых месторождений блока </a:t>
            </a:r>
            <a:r>
              <a:rPr lang="ru-RU" b="1" spc="-150" dirty="0" err="1"/>
              <a:t>West</a:t>
            </a:r>
            <a:r>
              <a:rPr lang="ru-RU" b="1" spc="-150" dirty="0"/>
              <a:t> </a:t>
            </a:r>
            <a:r>
              <a:rPr lang="ru-RU" b="1" spc="-150" dirty="0" err="1"/>
              <a:t>Esh</a:t>
            </a:r>
            <a:r>
              <a:rPr lang="ru-RU" b="1" spc="-150" dirty="0"/>
              <a:t> </a:t>
            </a:r>
            <a:r>
              <a:rPr lang="ru-RU" b="1" spc="-150" dirty="0" err="1"/>
              <a:t>el-Mallaha</a:t>
            </a:r>
            <a:r>
              <a:rPr lang="ru-RU" b="1" spc="-150" dirty="0"/>
              <a:t> (WEEM) в Египте. В июне 2002 г. «ЛУКОЙЛ Оверсиз» приобрела у канадской </a:t>
            </a:r>
            <a:r>
              <a:rPr lang="ru-RU" b="1" spc="-150" dirty="0" err="1"/>
              <a:t>Naftex</a:t>
            </a:r>
            <a:r>
              <a:rPr lang="ru-RU" b="1" spc="-150" dirty="0"/>
              <a:t> </a:t>
            </a:r>
            <a:r>
              <a:rPr lang="ru-RU" b="1" spc="-150" dirty="0" err="1"/>
              <a:t>Energy</a:t>
            </a:r>
            <a:r>
              <a:rPr lang="ru-RU" b="1" spc="-150" dirty="0"/>
              <a:t> </a:t>
            </a:r>
            <a:r>
              <a:rPr lang="ru-RU" b="1" spc="-150" dirty="0" err="1"/>
              <a:t>Corporation</a:t>
            </a:r>
            <a:r>
              <a:rPr lang="ru-RU" b="1" spc="-150" dirty="0"/>
              <a:t> еще одну долю участия в концессии WEEM, став, таким образом, единоличным подрядчиком и оператором проекта. Другими сторонами концессионного соглашения являются Египетская государственная нефтяная компания (</a:t>
            </a:r>
            <a:r>
              <a:rPr lang="ru-RU" b="1" spc="-150" dirty="0" err="1"/>
              <a:t>Egyptian</a:t>
            </a:r>
            <a:r>
              <a:rPr lang="ru-RU" b="1" spc="-150" dirty="0"/>
              <a:t> </a:t>
            </a:r>
            <a:r>
              <a:rPr lang="ru-RU" b="1" spc="-150" dirty="0" err="1"/>
              <a:t>General</a:t>
            </a:r>
            <a:r>
              <a:rPr lang="ru-RU" b="1" spc="-150" dirty="0"/>
              <a:t> </a:t>
            </a:r>
            <a:r>
              <a:rPr lang="ru-RU" b="1" spc="-150" dirty="0" err="1"/>
              <a:t>Petroleum</a:t>
            </a:r>
            <a:r>
              <a:rPr lang="ru-RU" b="1" spc="-150" dirty="0"/>
              <a:t> </a:t>
            </a:r>
            <a:r>
              <a:rPr lang="ru-RU" b="1" spc="-150" dirty="0" err="1"/>
              <a:t>Corporation</a:t>
            </a:r>
            <a:r>
              <a:rPr lang="ru-RU" b="1" spc="-150" dirty="0"/>
              <a:t> – EGPC) и правительство Арабской Республики Египет.</a:t>
            </a:r>
            <a:endParaRPr lang="ru-RU" spc="-150" dirty="0" smtClean="0"/>
          </a:p>
        </p:txBody>
      </p:sp>
      <p:sp>
        <p:nvSpPr>
          <p:cNvPr id="43012" name="Номер слайда 3"/>
          <p:cNvSpPr>
            <a:spLocks noGrp="1"/>
          </p:cNvSpPr>
          <p:nvPr>
            <p:ph type="sldNum" sz="quarter" idx="12"/>
          </p:nvPr>
        </p:nvSpPr>
        <p:spPr bwMode="auto">
          <a:noFill/>
          <a:ln>
            <a:miter lim="800000"/>
            <a:headEnd/>
            <a:tailEnd/>
          </a:ln>
        </p:spPr>
        <p:txBody>
          <a:bodyPr/>
          <a:lstStyle/>
          <a:p>
            <a:fld id="{3F38D84F-DC52-4320-8AA5-9FD352D67266}" type="slidenum">
              <a:rPr lang="ru-RU" altLang="ru-RU"/>
              <a:pPr/>
              <a:t>76</a:t>
            </a:fld>
            <a:endParaRPr lang="ru-RU" altLang="ru-RU"/>
          </a:p>
        </p:txBody>
      </p:sp>
    </p:spTree>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flipV="1">
            <a:off x="406400" y="404664"/>
            <a:ext cx="11582400" cy="52536"/>
          </a:xfrm>
        </p:spPr>
        <p:txBody>
          <a:bodyPr>
            <a:normAutofit fontScale="90000"/>
          </a:bodyPr>
          <a:lstStyle/>
          <a:p>
            <a:pPr algn="ctr">
              <a:defRPr/>
            </a:pPr>
            <a:r>
              <a:rPr lang="ru-RU" dirty="0" smtClean="0"/>
              <a:t/>
            </a:r>
            <a:br>
              <a:rPr lang="ru-RU" dirty="0" smtClean="0"/>
            </a:br>
            <a:endParaRPr lang="ru-RU" dirty="0"/>
          </a:p>
        </p:txBody>
      </p:sp>
      <p:sp>
        <p:nvSpPr>
          <p:cNvPr id="14339" name="Содержимое 2"/>
          <p:cNvSpPr>
            <a:spLocks noGrp="1"/>
          </p:cNvSpPr>
          <p:nvPr>
            <p:ph idx="1"/>
          </p:nvPr>
        </p:nvSpPr>
        <p:spPr>
          <a:xfrm>
            <a:off x="406400" y="-100013"/>
            <a:ext cx="11582400" cy="6958013"/>
          </a:xfrm>
        </p:spPr>
        <p:txBody>
          <a:bodyPr>
            <a:normAutofit fontScale="92500" lnSpcReduction="20000"/>
          </a:bodyPr>
          <a:lstStyle/>
          <a:p>
            <a:pPr>
              <a:buFont typeface="Wingdings 2" pitchFamily="18" charset="2"/>
              <a:buNone/>
              <a:defRPr/>
            </a:pPr>
            <a:r>
              <a:rPr lang="ru-RU" dirty="0" smtClean="0"/>
              <a:t>     </a:t>
            </a:r>
          </a:p>
          <a:p>
            <a:pPr marL="0" indent="342900" algn="just">
              <a:lnSpc>
                <a:spcPct val="120000"/>
              </a:lnSpc>
              <a:spcBef>
                <a:spcPts val="0"/>
              </a:spcBef>
              <a:buFont typeface="Wingdings 2" pitchFamily="18" charset="2"/>
              <a:buNone/>
              <a:defRPr/>
            </a:pPr>
            <a:r>
              <a:rPr lang="ru-RU" b="1" spc="-150" dirty="0"/>
              <a:t>19 июня 2003 г. в Каире министр нефти Арабской Республики Египет </a:t>
            </a:r>
            <a:r>
              <a:rPr lang="ru-RU" b="1" spc="-150" dirty="0" err="1"/>
              <a:t>Самех</a:t>
            </a:r>
            <a:r>
              <a:rPr lang="ru-RU" b="1" spc="-150" dirty="0"/>
              <a:t> </a:t>
            </a:r>
            <a:r>
              <a:rPr lang="ru-RU" b="1" spc="-150" dirty="0" err="1"/>
              <a:t>Фахми</a:t>
            </a:r>
            <a:r>
              <a:rPr lang="ru-RU" b="1" spc="-150" dirty="0"/>
              <a:t> и генеральный директор «ЛУКОЙЛ Оверсиз </a:t>
            </a:r>
            <a:r>
              <a:rPr lang="ru-RU" b="1" spc="-150" dirty="0" err="1"/>
              <a:t>Иджипт</a:t>
            </a:r>
            <a:r>
              <a:rPr lang="ru-RU" b="1" spc="-150" dirty="0"/>
              <a:t> Лтд.» С. Никифоров подписали концессионные соглашения по геологоразведке и разработке блоков </a:t>
            </a:r>
            <a:r>
              <a:rPr lang="ru-RU" b="1" spc="-150" dirty="0" err="1"/>
              <a:t>Northeast</a:t>
            </a:r>
            <a:r>
              <a:rPr lang="ru-RU" b="1" spc="-150" dirty="0"/>
              <a:t> </a:t>
            </a:r>
            <a:r>
              <a:rPr lang="ru-RU" b="1" spc="-150" dirty="0" err="1"/>
              <a:t>Geisum</a:t>
            </a:r>
            <a:r>
              <a:rPr lang="ru-RU" b="1" spc="-150" dirty="0"/>
              <a:t> и </a:t>
            </a:r>
            <a:r>
              <a:rPr lang="ru-RU" b="1" spc="-150" dirty="0" err="1"/>
              <a:t>West</a:t>
            </a:r>
            <a:r>
              <a:rPr lang="ru-RU" b="1" spc="-150" dirty="0"/>
              <a:t> </a:t>
            </a:r>
            <a:r>
              <a:rPr lang="ru-RU" b="1" spc="-150" dirty="0" err="1"/>
              <a:t>Geisum</a:t>
            </a:r>
            <a:r>
              <a:rPr lang="ru-RU" b="1" spc="-150" dirty="0"/>
              <a:t>, расположенных в Суэцком </a:t>
            </a:r>
            <a:r>
              <a:rPr lang="ru-RU" b="1" spc="-150" dirty="0" smtClean="0"/>
              <a:t>заливе. </a:t>
            </a:r>
            <a:r>
              <a:rPr lang="ru-RU" b="1" spc="-150" dirty="0"/>
              <a:t>Это стало возможным после принятия египетским парламентом Закона о ратификации итогов тендера на геологоразведку и разработку перспективных нефтегазоносных блоков, расположенных на морском шельфе Египта. В соответствии с этим Законом право на геологоразведку и разработку двух блоков получил «ЛУКОЙЛ Оверсиз».</a:t>
            </a:r>
            <a:endParaRPr lang="ru-RU" spc="-150" dirty="0" smtClean="0"/>
          </a:p>
        </p:txBody>
      </p:sp>
      <p:sp>
        <p:nvSpPr>
          <p:cNvPr id="44036" name="Номер слайда 3"/>
          <p:cNvSpPr>
            <a:spLocks noGrp="1"/>
          </p:cNvSpPr>
          <p:nvPr>
            <p:ph type="sldNum" sz="quarter" idx="12"/>
          </p:nvPr>
        </p:nvSpPr>
        <p:spPr bwMode="auto">
          <a:noFill/>
          <a:ln>
            <a:miter lim="800000"/>
            <a:headEnd/>
            <a:tailEnd/>
          </a:ln>
        </p:spPr>
        <p:txBody>
          <a:bodyPr/>
          <a:lstStyle/>
          <a:p>
            <a:fld id="{61310B81-2840-4A01-92C2-57ABB597CD2E}" type="slidenum">
              <a:rPr lang="ru-RU" altLang="ru-RU"/>
              <a:pPr/>
              <a:t>77</a:t>
            </a:fld>
            <a:endParaRPr lang="ru-RU" altLang="ru-RU"/>
          </a:p>
        </p:txBody>
      </p:sp>
    </p:spTree>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flipV="1">
            <a:off x="406400" y="404664"/>
            <a:ext cx="11582400" cy="52536"/>
          </a:xfrm>
        </p:spPr>
        <p:txBody>
          <a:bodyPr>
            <a:normAutofit fontScale="90000"/>
          </a:bodyPr>
          <a:lstStyle/>
          <a:p>
            <a:pPr algn="ctr">
              <a:defRPr/>
            </a:pPr>
            <a:r>
              <a:rPr lang="ru-RU" dirty="0" smtClean="0"/>
              <a:t/>
            </a:r>
            <a:br>
              <a:rPr lang="ru-RU" dirty="0" smtClean="0"/>
            </a:br>
            <a:endParaRPr lang="ru-RU" dirty="0"/>
          </a:p>
        </p:txBody>
      </p:sp>
      <p:sp>
        <p:nvSpPr>
          <p:cNvPr id="14339" name="Содержимое 2"/>
          <p:cNvSpPr>
            <a:spLocks noGrp="1"/>
          </p:cNvSpPr>
          <p:nvPr>
            <p:ph idx="1"/>
          </p:nvPr>
        </p:nvSpPr>
        <p:spPr>
          <a:xfrm>
            <a:off x="406400" y="-100013"/>
            <a:ext cx="11582400" cy="6958013"/>
          </a:xfrm>
        </p:spPr>
        <p:txBody>
          <a:bodyPr>
            <a:normAutofit/>
          </a:bodyPr>
          <a:lstStyle/>
          <a:p>
            <a:pPr>
              <a:buFont typeface="Wingdings 2" pitchFamily="18" charset="2"/>
              <a:buNone/>
              <a:defRPr/>
            </a:pPr>
            <a:r>
              <a:rPr lang="ru-RU" dirty="0" smtClean="0"/>
              <a:t>     </a:t>
            </a:r>
          </a:p>
          <a:p>
            <a:pPr marL="0" indent="342900" algn="just">
              <a:lnSpc>
                <a:spcPct val="120000"/>
              </a:lnSpc>
              <a:spcBef>
                <a:spcPts val="0"/>
              </a:spcBef>
              <a:buFont typeface="Wingdings 2" pitchFamily="18" charset="2"/>
              <a:buNone/>
              <a:defRPr/>
            </a:pPr>
            <a:r>
              <a:rPr lang="ru-RU" b="1" spc="-150" dirty="0"/>
              <a:t>Тендер был объявлен в мае 2002 г. Египетская государственная нефтяная компания выставила на него 38 лицензионных блоков в Суэцком заливе, Западной пустыне и на побережье Средиземного моря. В конце января EGPC официально уведомила «ЛУКОЙЛ Оверсиз» о победе компании в тендере. Затем последовала парламентская процедура ратификации итоговых документов по тендеру.</a:t>
            </a:r>
            <a:endParaRPr lang="ru-RU" spc="-150" dirty="0" smtClean="0"/>
          </a:p>
        </p:txBody>
      </p:sp>
      <p:sp>
        <p:nvSpPr>
          <p:cNvPr id="45060" name="Номер слайда 3"/>
          <p:cNvSpPr>
            <a:spLocks noGrp="1"/>
          </p:cNvSpPr>
          <p:nvPr>
            <p:ph type="sldNum" sz="quarter" idx="12"/>
          </p:nvPr>
        </p:nvSpPr>
        <p:spPr bwMode="auto">
          <a:noFill/>
          <a:ln>
            <a:miter lim="800000"/>
            <a:headEnd/>
            <a:tailEnd/>
          </a:ln>
        </p:spPr>
        <p:txBody>
          <a:bodyPr/>
          <a:lstStyle/>
          <a:p>
            <a:fld id="{CF72DB89-2989-4F7C-9546-657267FA0BA4}" type="slidenum">
              <a:rPr lang="ru-RU" altLang="ru-RU"/>
              <a:pPr/>
              <a:t>78</a:t>
            </a:fld>
            <a:endParaRPr lang="ru-RU" altLang="ru-RU"/>
          </a:p>
        </p:txBody>
      </p:sp>
    </p:spTree>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flipV="1">
            <a:off x="406400" y="404664"/>
            <a:ext cx="11582400" cy="52536"/>
          </a:xfrm>
        </p:spPr>
        <p:txBody>
          <a:bodyPr>
            <a:normAutofit fontScale="90000"/>
          </a:bodyPr>
          <a:lstStyle/>
          <a:p>
            <a:pPr algn="ctr">
              <a:defRPr/>
            </a:pPr>
            <a:r>
              <a:rPr lang="ru-RU" dirty="0" smtClean="0"/>
              <a:t/>
            </a:r>
            <a:br>
              <a:rPr lang="ru-RU" dirty="0" smtClean="0"/>
            </a:br>
            <a:endParaRPr lang="ru-RU" dirty="0"/>
          </a:p>
        </p:txBody>
      </p:sp>
      <p:sp>
        <p:nvSpPr>
          <p:cNvPr id="14339" name="Содержимое 2"/>
          <p:cNvSpPr>
            <a:spLocks noGrp="1"/>
          </p:cNvSpPr>
          <p:nvPr>
            <p:ph idx="1"/>
          </p:nvPr>
        </p:nvSpPr>
        <p:spPr>
          <a:xfrm>
            <a:off x="406400" y="-100013"/>
            <a:ext cx="11582400" cy="6958013"/>
          </a:xfrm>
        </p:spPr>
        <p:txBody>
          <a:bodyPr>
            <a:normAutofit lnSpcReduction="10000"/>
          </a:bodyPr>
          <a:lstStyle/>
          <a:p>
            <a:pPr>
              <a:buFont typeface="Wingdings 2" pitchFamily="18" charset="2"/>
              <a:buNone/>
              <a:defRPr/>
            </a:pPr>
            <a:r>
              <a:rPr lang="ru-RU" dirty="0" smtClean="0"/>
              <a:t>     </a:t>
            </a:r>
          </a:p>
          <a:p>
            <a:pPr marL="0" indent="342900" algn="just">
              <a:lnSpc>
                <a:spcPct val="120000"/>
              </a:lnSpc>
              <a:spcBef>
                <a:spcPts val="0"/>
              </a:spcBef>
              <a:buFont typeface="Wingdings 2" pitchFamily="18" charset="2"/>
              <a:buNone/>
              <a:defRPr/>
            </a:pPr>
            <a:r>
              <a:rPr lang="ru-RU" b="1" spc="-150" dirty="0"/>
              <a:t>Суммарные ресурсы по обоим блокам определены в размере 423,8 млн баррелей нефти (по максимальной оценке). В пределах блоков выявлено семь перспективных в нефтегазоносном отношении структур. Общая площадь блоков – более 175 кв. км.</a:t>
            </a:r>
          </a:p>
          <a:p>
            <a:pPr marL="0" indent="342900" algn="just">
              <a:lnSpc>
                <a:spcPct val="120000"/>
              </a:lnSpc>
              <a:spcBef>
                <a:spcPts val="0"/>
              </a:spcBef>
              <a:buFont typeface="Wingdings 2" pitchFamily="18" charset="2"/>
              <a:buNone/>
              <a:defRPr/>
            </a:pPr>
            <a:r>
              <a:rPr lang="ru-RU" b="1" spc="-150" dirty="0"/>
              <a:t>Программа геологоразведочных работ по обоим блокам рассчитана на четыре года. В первоначальной минимальной программе на геологоразведку запланированы инвестиции в объеме 27,8 млн долл.</a:t>
            </a:r>
          </a:p>
        </p:txBody>
      </p:sp>
      <p:sp>
        <p:nvSpPr>
          <p:cNvPr id="46084" name="Номер слайда 3"/>
          <p:cNvSpPr>
            <a:spLocks noGrp="1"/>
          </p:cNvSpPr>
          <p:nvPr>
            <p:ph type="sldNum" sz="quarter" idx="12"/>
          </p:nvPr>
        </p:nvSpPr>
        <p:spPr bwMode="auto">
          <a:noFill/>
          <a:ln>
            <a:miter lim="800000"/>
            <a:headEnd/>
            <a:tailEnd/>
          </a:ln>
        </p:spPr>
        <p:txBody>
          <a:bodyPr/>
          <a:lstStyle/>
          <a:p>
            <a:fld id="{16649EF1-56BF-414F-98AC-A11CBEB3CEBB}" type="slidenum">
              <a:rPr lang="ru-RU" altLang="ru-RU"/>
              <a:pPr/>
              <a:t>79</a:t>
            </a:fld>
            <a:endParaRPr lang="ru-RU" altLang="ru-RU"/>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одзаголовок 2"/>
          <p:cNvSpPr>
            <a:spLocks noGrp="1"/>
          </p:cNvSpPr>
          <p:nvPr>
            <p:ph type="subTitle" idx="1"/>
          </p:nvPr>
        </p:nvSpPr>
        <p:spPr>
          <a:xfrm>
            <a:off x="136477" y="3886199"/>
            <a:ext cx="11941791" cy="2773907"/>
          </a:xfrm>
        </p:spPr>
        <p:txBody>
          <a:bodyPr/>
          <a:lstStyle/>
          <a:p>
            <a:pPr algn="just"/>
            <a:r>
              <a:rPr lang="ru-RU" sz="2800" dirty="0"/>
              <a:t>По существу, все риски проекта строительства железной дороги Рязань – Саратов через Козлов и Тамбов по проекту фон Дервиза и англичанина </a:t>
            </a:r>
            <a:r>
              <a:rPr lang="ru-RU" sz="2800" dirty="0" err="1"/>
              <a:t>Ленга</a:t>
            </a:r>
            <a:r>
              <a:rPr lang="ru-RU" sz="2800" dirty="0"/>
              <a:t> должно было взять на себя государство, так как заявленное английской компанией требование правительственных гарантий было равнозначно постройке дороги на основе иностранного займа. Кабинет министров отклонил это предложение фон Дервиза. Через год предприниматель представил в правительство новый проект финансирования строительства участка Рязань – Козлов: за счет создания российско-германо-английского акционерного общества с размещением акций в Англии и облигаций в Германии. Правительство потребовало удостоверения того факта, что все ценные бумаги общества будут размещены. После получения фон Дервизом такого удостоверения от германских банкиров правительство России в 1865 г. предоставило ему концессию на строительство этой дороги.</a:t>
            </a:r>
          </a:p>
        </p:txBody>
      </p:sp>
    </p:spTree>
    <p:extLst>
      <p:ext uri="{BB962C8B-B14F-4D97-AF65-F5344CB8AC3E}">
        <p14:creationId xmlns:p14="http://schemas.microsoft.com/office/powerpoint/2010/main" xmlns="" val="3043218389"/>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flipV="1">
            <a:off x="406400" y="404664"/>
            <a:ext cx="11582400" cy="52536"/>
          </a:xfrm>
        </p:spPr>
        <p:txBody>
          <a:bodyPr>
            <a:normAutofit fontScale="90000"/>
          </a:bodyPr>
          <a:lstStyle/>
          <a:p>
            <a:pPr algn="ctr">
              <a:defRPr/>
            </a:pPr>
            <a:r>
              <a:rPr lang="ru-RU" dirty="0" smtClean="0"/>
              <a:t/>
            </a:r>
            <a:br>
              <a:rPr lang="ru-RU" dirty="0" smtClean="0"/>
            </a:br>
            <a:endParaRPr lang="ru-RU" dirty="0"/>
          </a:p>
        </p:txBody>
      </p:sp>
      <p:sp>
        <p:nvSpPr>
          <p:cNvPr id="14339" name="Содержимое 2"/>
          <p:cNvSpPr>
            <a:spLocks noGrp="1"/>
          </p:cNvSpPr>
          <p:nvPr>
            <p:ph idx="1"/>
          </p:nvPr>
        </p:nvSpPr>
        <p:spPr>
          <a:xfrm>
            <a:off x="406400" y="-100013"/>
            <a:ext cx="11582400" cy="6958013"/>
          </a:xfrm>
        </p:spPr>
        <p:txBody>
          <a:bodyPr>
            <a:normAutofit/>
          </a:bodyPr>
          <a:lstStyle/>
          <a:p>
            <a:pPr>
              <a:buFont typeface="Wingdings 2" pitchFamily="18" charset="2"/>
              <a:buNone/>
              <a:defRPr/>
            </a:pPr>
            <a:r>
              <a:rPr lang="ru-RU" dirty="0" smtClean="0"/>
              <a:t>     </a:t>
            </a:r>
          </a:p>
          <a:p>
            <a:pPr marL="0" indent="342900" algn="just">
              <a:lnSpc>
                <a:spcPct val="120000"/>
              </a:lnSpc>
              <a:spcBef>
                <a:spcPts val="0"/>
              </a:spcBef>
              <a:buFont typeface="Wingdings 2" pitchFamily="18" charset="2"/>
              <a:buNone/>
              <a:defRPr/>
            </a:pPr>
            <a:r>
              <a:rPr lang="ru-RU" b="1" spc="-150" dirty="0"/>
              <a:t>Программа разработки блоков предусматривает бурение 40 добывающих скважин. Капитальные затраты на баррель </a:t>
            </a:r>
            <a:r>
              <a:rPr lang="ru-RU" b="1" spc="-150" dirty="0" smtClean="0"/>
              <a:t>нефтяного </a:t>
            </a:r>
            <a:r>
              <a:rPr lang="ru-RU" b="1" spc="-150" dirty="0"/>
              <a:t>эквивалента составят 1,4 долл. Общая сумма инвестиций оценивается в размере более 340 млн долл. Проведение геологоразведочных работ на новых блоках позволит в будущем объединить инфраструктуры этих блоков и расположенной недалеко группы месторождений </a:t>
            </a:r>
            <a:r>
              <a:rPr lang="ru-RU" b="1" spc="-150" dirty="0" err="1"/>
              <a:t>West</a:t>
            </a:r>
            <a:r>
              <a:rPr lang="ru-RU" b="1" spc="-150" dirty="0"/>
              <a:t> </a:t>
            </a:r>
            <a:r>
              <a:rPr lang="ru-RU" b="1" spc="-150" dirty="0" err="1"/>
              <a:t>Esh</a:t>
            </a:r>
            <a:r>
              <a:rPr lang="ru-RU" b="1" spc="-150" dirty="0"/>
              <a:t> </a:t>
            </a:r>
            <a:r>
              <a:rPr lang="ru-RU" b="1" spc="-150" dirty="0" err="1"/>
              <a:t>El</a:t>
            </a:r>
            <a:r>
              <a:rPr lang="ru-RU" b="1" spc="-150" dirty="0"/>
              <a:t> </a:t>
            </a:r>
            <a:r>
              <a:rPr lang="ru-RU" b="1" spc="-150" dirty="0" err="1"/>
              <a:t>Mallaha</a:t>
            </a:r>
            <a:r>
              <a:rPr lang="ru-RU" b="1" spc="-150" dirty="0"/>
              <a:t> (WEEM).</a:t>
            </a:r>
          </a:p>
        </p:txBody>
      </p:sp>
      <p:sp>
        <p:nvSpPr>
          <p:cNvPr id="47108" name="Номер слайда 3"/>
          <p:cNvSpPr>
            <a:spLocks noGrp="1"/>
          </p:cNvSpPr>
          <p:nvPr>
            <p:ph type="sldNum" sz="quarter" idx="12"/>
          </p:nvPr>
        </p:nvSpPr>
        <p:spPr bwMode="auto">
          <a:noFill/>
          <a:ln>
            <a:miter lim="800000"/>
            <a:headEnd/>
            <a:tailEnd/>
          </a:ln>
        </p:spPr>
        <p:txBody>
          <a:bodyPr/>
          <a:lstStyle/>
          <a:p>
            <a:fld id="{3C912DE3-510C-42E3-A985-7A16B0151367}" type="slidenum">
              <a:rPr lang="ru-RU" altLang="ru-RU"/>
              <a:pPr/>
              <a:t>80</a:t>
            </a:fld>
            <a:endParaRPr lang="ru-RU" altLang="ru-RU"/>
          </a:p>
        </p:txBody>
      </p:sp>
    </p:spTree>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flipV="1">
            <a:off x="406400" y="404664"/>
            <a:ext cx="11582400" cy="52536"/>
          </a:xfrm>
        </p:spPr>
        <p:txBody>
          <a:bodyPr>
            <a:normAutofit fontScale="90000"/>
          </a:bodyPr>
          <a:lstStyle/>
          <a:p>
            <a:pPr algn="ctr">
              <a:defRPr/>
            </a:pPr>
            <a:r>
              <a:rPr lang="ru-RU" dirty="0" smtClean="0"/>
              <a:t/>
            </a:r>
            <a:br>
              <a:rPr lang="ru-RU" dirty="0" smtClean="0"/>
            </a:br>
            <a:endParaRPr lang="ru-RU" dirty="0"/>
          </a:p>
        </p:txBody>
      </p:sp>
      <p:sp>
        <p:nvSpPr>
          <p:cNvPr id="14339" name="Содержимое 2"/>
          <p:cNvSpPr>
            <a:spLocks noGrp="1"/>
          </p:cNvSpPr>
          <p:nvPr>
            <p:ph idx="1"/>
          </p:nvPr>
        </p:nvSpPr>
        <p:spPr>
          <a:xfrm>
            <a:off x="406400" y="-100013"/>
            <a:ext cx="11582400" cy="6958013"/>
          </a:xfrm>
        </p:spPr>
        <p:txBody>
          <a:bodyPr>
            <a:normAutofit fontScale="92500" lnSpcReduction="20000"/>
          </a:bodyPr>
          <a:lstStyle/>
          <a:p>
            <a:pPr>
              <a:buFont typeface="Wingdings 2" pitchFamily="18" charset="2"/>
              <a:buNone/>
              <a:defRPr/>
            </a:pPr>
            <a:r>
              <a:rPr lang="ru-RU" dirty="0" smtClean="0"/>
              <a:t>     </a:t>
            </a:r>
          </a:p>
          <a:p>
            <a:pPr marL="0" indent="342900" algn="just">
              <a:lnSpc>
                <a:spcPct val="120000"/>
              </a:lnSpc>
              <a:spcBef>
                <a:spcPts val="0"/>
              </a:spcBef>
              <a:buFont typeface="Wingdings 2" pitchFamily="18" charset="2"/>
              <a:buNone/>
              <a:defRPr/>
            </a:pPr>
            <a:r>
              <a:rPr lang="ru-RU" b="1" spc="-150" dirty="0" smtClean="0"/>
              <a:t>Программа разработки блоков предусматривает бурение 40 добывающих скважин. Капитальные затраты на баррель нефтяного эквивалента составят 1,4 долл. Общая сумма инвестиций оценивается в размере более 340 млн долл. Проведение геологоразведочных работ на новых блоках позволит в будущем объединить инфраструктуры этих блоков и расположенной недалеко группы месторождений </a:t>
            </a:r>
            <a:r>
              <a:rPr lang="ru-RU" b="1" spc="-150" dirty="0" err="1" smtClean="0"/>
              <a:t>West</a:t>
            </a:r>
            <a:r>
              <a:rPr lang="ru-RU" b="1" spc="-150" dirty="0" smtClean="0"/>
              <a:t> </a:t>
            </a:r>
            <a:r>
              <a:rPr lang="ru-RU" b="1" spc="-150" dirty="0" err="1" smtClean="0"/>
              <a:t>Esh</a:t>
            </a:r>
            <a:r>
              <a:rPr lang="ru-RU" b="1" spc="-150" dirty="0" smtClean="0"/>
              <a:t> </a:t>
            </a:r>
            <a:r>
              <a:rPr lang="ru-RU" b="1" spc="-150" dirty="0" err="1" smtClean="0"/>
              <a:t>El</a:t>
            </a:r>
            <a:r>
              <a:rPr lang="ru-RU" b="1" spc="-150" dirty="0" smtClean="0"/>
              <a:t> </a:t>
            </a:r>
            <a:r>
              <a:rPr lang="ru-RU" b="1" spc="-150" dirty="0" err="1" smtClean="0"/>
              <a:t>Mallaha</a:t>
            </a:r>
            <a:r>
              <a:rPr lang="ru-RU" b="1" spc="-150" dirty="0" smtClean="0"/>
              <a:t> (WEEM).</a:t>
            </a:r>
          </a:p>
          <a:p>
            <a:pPr marL="0" indent="342900" algn="just">
              <a:lnSpc>
                <a:spcPct val="120000"/>
              </a:lnSpc>
              <a:spcBef>
                <a:spcPts val="0"/>
              </a:spcBef>
              <a:buFont typeface="Wingdings 2" pitchFamily="18" charset="2"/>
              <a:buNone/>
              <a:defRPr/>
            </a:pPr>
            <a:r>
              <a:rPr lang="ru-RU" b="1" spc="-150" dirty="0"/>
              <a:t>WEEM является сегодня самым крупным проектом, реализуемым «ЛУКОЙЛ Оверсиз» в Египте. Концессионное соглашение по блоку WEEM заключено в 1993 г. В этой концессии «ЛУКОЙЛ Оверсиз» имеет 50-процентную долю. Рентабельность проекта WEEM в 2002 г. составила более 30%.</a:t>
            </a:r>
          </a:p>
        </p:txBody>
      </p:sp>
      <p:sp>
        <p:nvSpPr>
          <p:cNvPr id="48132" name="Номер слайда 3"/>
          <p:cNvSpPr>
            <a:spLocks noGrp="1"/>
          </p:cNvSpPr>
          <p:nvPr>
            <p:ph type="sldNum" sz="quarter" idx="12"/>
          </p:nvPr>
        </p:nvSpPr>
        <p:spPr bwMode="auto">
          <a:noFill/>
          <a:ln>
            <a:miter lim="800000"/>
            <a:headEnd/>
            <a:tailEnd/>
          </a:ln>
        </p:spPr>
        <p:txBody>
          <a:bodyPr/>
          <a:lstStyle/>
          <a:p>
            <a:fld id="{EB2F9053-AFE5-4BE4-A3A1-F7A1D5ADFA93}" type="slidenum">
              <a:rPr lang="ru-RU" altLang="ru-RU"/>
              <a:pPr/>
              <a:t>81</a:t>
            </a:fld>
            <a:endParaRPr lang="ru-RU" altLang="ru-RU"/>
          </a:p>
        </p:txBody>
      </p:sp>
    </p:spTree>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flipV="1">
            <a:off x="406400" y="404664"/>
            <a:ext cx="11582400" cy="52536"/>
          </a:xfrm>
        </p:spPr>
        <p:txBody>
          <a:bodyPr>
            <a:normAutofit fontScale="90000"/>
          </a:bodyPr>
          <a:lstStyle/>
          <a:p>
            <a:pPr algn="ctr">
              <a:defRPr/>
            </a:pPr>
            <a:r>
              <a:rPr lang="ru-RU" dirty="0" smtClean="0"/>
              <a:t/>
            </a:r>
            <a:br>
              <a:rPr lang="ru-RU" dirty="0" smtClean="0"/>
            </a:br>
            <a:endParaRPr lang="ru-RU" dirty="0"/>
          </a:p>
        </p:txBody>
      </p:sp>
      <p:sp>
        <p:nvSpPr>
          <p:cNvPr id="14339" name="Содержимое 2"/>
          <p:cNvSpPr>
            <a:spLocks noGrp="1"/>
          </p:cNvSpPr>
          <p:nvPr>
            <p:ph idx="1"/>
          </p:nvPr>
        </p:nvSpPr>
        <p:spPr>
          <a:xfrm>
            <a:off x="406400" y="-100013"/>
            <a:ext cx="11582400" cy="6958013"/>
          </a:xfrm>
        </p:spPr>
        <p:txBody>
          <a:bodyPr>
            <a:normAutofit/>
          </a:bodyPr>
          <a:lstStyle/>
          <a:p>
            <a:pPr>
              <a:buFont typeface="Wingdings 2" pitchFamily="18" charset="2"/>
              <a:buNone/>
              <a:defRPr/>
            </a:pPr>
            <a:r>
              <a:rPr lang="ru-RU" dirty="0" smtClean="0"/>
              <a:t>     </a:t>
            </a:r>
          </a:p>
          <a:p>
            <a:pPr marL="0" indent="342900" algn="just">
              <a:lnSpc>
                <a:spcPct val="120000"/>
              </a:lnSpc>
              <a:spcBef>
                <a:spcPts val="0"/>
              </a:spcBef>
              <a:buFont typeface="Wingdings 2" pitchFamily="18" charset="2"/>
              <a:buNone/>
              <a:defRPr/>
            </a:pPr>
            <a:r>
              <a:rPr lang="ru-RU" b="1" spc="-150" dirty="0"/>
              <a:t>Еще одним проектом компании «ЛУКОЙЛ Оверсиз» в Египте является разработка месторождения </a:t>
            </a:r>
            <a:r>
              <a:rPr lang="ru-RU" b="1" spc="-150" dirty="0" err="1"/>
              <a:t>Meleiha</a:t>
            </a:r>
            <a:r>
              <a:rPr lang="ru-RU" b="1" spc="-150" dirty="0"/>
              <a:t>, доказанные запасы которого составляют 35,3 млн баррелей нефти. «ЛУКОЙЛ» вошел в концессионный проект в составе российско-итальянского совместного предприятия </a:t>
            </a:r>
            <a:r>
              <a:rPr lang="ru-RU" b="1" spc="-150" dirty="0" err="1"/>
              <a:t>LUKAgip</a:t>
            </a:r>
            <a:r>
              <a:rPr lang="ru-RU" b="1" spc="-150" dirty="0"/>
              <a:t> (1995 г.). В настоящее время доля «ЛУКОЙЛ Оверсиз» в концессии составляет 12%. Участниками проекта также являются IFC (20%), IEOC </a:t>
            </a:r>
            <a:r>
              <a:rPr lang="ru-RU" b="1" spc="-150" dirty="0" err="1"/>
              <a:t>Co</a:t>
            </a:r>
            <a:r>
              <a:rPr lang="ru-RU" b="1" spc="-150" dirty="0"/>
              <a:t> </a:t>
            </a:r>
            <a:r>
              <a:rPr lang="ru-RU" b="1" spc="-150" dirty="0" err="1"/>
              <a:t>Inc</a:t>
            </a:r>
            <a:r>
              <a:rPr lang="ru-RU" b="1" spc="-150" dirty="0"/>
              <a:t>. (56%) и др.</a:t>
            </a:r>
          </a:p>
        </p:txBody>
      </p:sp>
      <p:sp>
        <p:nvSpPr>
          <p:cNvPr id="49156" name="Номер слайда 3"/>
          <p:cNvSpPr>
            <a:spLocks noGrp="1"/>
          </p:cNvSpPr>
          <p:nvPr>
            <p:ph type="sldNum" sz="quarter" idx="12"/>
          </p:nvPr>
        </p:nvSpPr>
        <p:spPr bwMode="auto">
          <a:noFill/>
          <a:ln>
            <a:miter lim="800000"/>
            <a:headEnd/>
            <a:tailEnd/>
          </a:ln>
        </p:spPr>
        <p:txBody>
          <a:bodyPr/>
          <a:lstStyle/>
          <a:p>
            <a:fld id="{C7187CD5-8004-4312-8FA7-0A1C8A58D582}" type="slidenum">
              <a:rPr lang="ru-RU" altLang="ru-RU"/>
              <a:pPr/>
              <a:t>82</a:t>
            </a:fld>
            <a:endParaRPr lang="ru-RU" altLang="ru-RU"/>
          </a:p>
        </p:txBody>
      </p:sp>
    </p:spTree>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flipV="1">
            <a:off x="406400" y="404664"/>
            <a:ext cx="11582400" cy="52536"/>
          </a:xfrm>
        </p:spPr>
        <p:txBody>
          <a:bodyPr>
            <a:normAutofit fontScale="90000"/>
          </a:bodyPr>
          <a:lstStyle/>
          <a:p>
            <a:pPr algn="ctr">
              <a:defRPr/>
            </a:pPr>
            <a:r>
              <a:rPr lang="ru-RU" dirty="0" smtClean="0"/>
              <a:t/>
            </a:r>
            <a:br>
              <a:rPr lang="ru-RU" dirty="0" smtClean="0"/>
            </a:br>
            <a:endParaRPr lang="ru-RU" dirty="0"/>
          </a:p>
        </p:txBody>
      </p:sp>
      <p:sp>
        <p:nvSpPr>
          <p:cNvPr id="14339" name="Содержимое 2"/>
          <p:cNvSpPr>
            <a:spLocks noGrp="1"/>
          </p:cNvSpPr>
          <p:nvPr>
            <p:ph idx="1"/>
          </p:nvPr>
        </p:nvSpPr>
        <p:spPr>
          <a:xfrm>
            <a:off x="406400" y="-242888"/>
            <a:ext cx="11582400" cy="7100888"/>
          </a:xfrm>
        </p:spPr>
        <p:txBody>
          <a:bodyPr>
            <a:normAutofit fontScale="92500" lnSpcReduction="10000"/>
          </a:bodyPr>
          <a:lstStyle/>
          <a:p>
            <a:pPr>
              <a:buFont typeface="Wingdings 2" pitchFamily="18" charset="2"/>
              <a:buNone/>
              <a:defRPr/>
            </a:pPr>
            <a:r>
              <a:rPr lang="ru-RU" dirty="0" smtClean="0"/>
              <a:t>     </a:t>
            </a:r>
          </a:p>
          <a:p>
            <a:pPr marL="0" indent="342900" algn="just">
              <a:lnSpc>
                <a:spcPct val="120000"/>
              </a:lnSpc>
              <a:spcBef>
                <a:spcPts val="0"/>
              </a:spcBef>
              <a:buFont typeface="Wingdings 2" pitchFamily="18" charset="2"/>
              <a:buNone/>
              <a:defRPr/>
            </a:pPr>
            <a:r>
              <a:rPr lang="ru-RU" b="1" spc="-150" dirty="0"/>
              <a:t>«</a:t>
            </a:r>
            <a:r>
              <a:rPr lang="ru-RU" sz="3500" b="1" spc="-150" dirty="0"/>
              <a:t>ЛУКойл» активно работает на энергетических рынках других стран Ближнего Востока. В 2003 г. компания выиграла открытый тендер на концессию по разведке и разработке месторождений газа и газового конденсата на Блоке А в Саудовской Аравии и получила право заключить соответствующий контракт с правительством страны. Срок концессии – 40 лет</a:t>
            </a:r>
            <a:r>
              <a:rPr lang="ru-RU" sz="3500" b="1" spc="-150" dirty="0" smtClean="0"/>
              <a:t>.</a:t>
            </a:r>
          </a:p>
          <a:p>
            <a:pPr marL="0" indent="342900" algn="just">
              <a:lnSpc>
                <a:spcPct val="120000"/>
              </a:lnSpc>
              <a:spcBef>
                <a:spcPts val="0"/>
              </a:spcBef>
              <a:buFont typeface="Wingdings 2" pitchFamily="18" charset="2"/>
              <a:buNone/>
              <a:defRPr/>
            </a:pPr>
            <a:r>
              <a:rPr lang="ru-RU" sz="3500" b="1" spc="-150" dirty="0"/>
              <a:t>Для реализации проекта будет создано совместное с государственной нефтяной компанией </a:t>
            </a:r>
            <a:r>
              <a:rPr lang="ru-RU" sz="3500" b="1" spc="-150" dirty="0" err="1"/>
              <a:t>Saudi</a:t>
            </a:r>
            <a:r>
              <a:rPr lang="ru-RU" sz="3500" b="1" spc="-150" dirty="0"/>
              <a:t> </a:t>
            </a:r>
            <a:r>
              <a:rPr lang="ru-RU" sz="3500" b="1" spc="-150" dirty="0" err="1"/>
              <a:t>Aramco</a:t>
            </a:r>
            <a:r>
              <a:rPr lang="ru-RU" sz="3500" b="1" spc="-150" dirty="0"/>
              <a:t> предприятие, в котором «ЛУКОЙЛу» будет принадлежать 80% участия. </a:t>
            </a:r>
          </a:p>
        </p:txBody>
      </p:sp>
      <p:sp>
        <p:nvSpPr>
          <p:cNvPr id="50180" name="Номер слайда 3"/>
          <p:cNvSpPr>
            <a:spLocks noGrp="1"/>
          </p:cNvSpPr>
          <p:nvPr>
            <p:ph type="sldNum" sz="quarter" idx="12"/>
          </p:nvPr>
        </p:nvSpPr>
        <p:spPr bwMode="auto">
          <a:noFill/>
          <a:ln>
            <a:miter lim="800000"/>
            <a:headEnd/>
            <a:tailEnd/>
          </a:ln>
        </p:spPr>
        <p:txBody>
          <a:bodyPr/>
          <a:lstStyle/>
          <a:p>
            <a:fld id="{BA318862-C04B-4AC6-857F-088C40183E99}" type="slidenum">
              <a:rPr lang="ru-RU" altLang="ru-RU"/>
              <a:pPr/>
              <a:t>83</a:t>
            </a:fld>
            <a:endParaRPr lang="ru-RU" altLang="ru-RU"/>
          </a:p>
        </p:txBody>
      </p:sp>
    </p:spTree>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flipV="1">
            <a:off x="406400" y="404664"/>
            <a:ext cx="11582400" cy="52536"/>
          </a:xfrm>
        </p:spPr>
        <p:txBody>
          <a:bodyPr>
            <a:normAutofit fontScale="90000"/>
          </a:bodyPr>
          <a:lstStyle/>
          <a:p>
            <a:pPr algn="ctr">
              <a:defRPr/>
            </a:pPr>
            <a:r>
              <a:rPr lang="ru-RU" dirty="0" smtClean="0"/>
              <a:t/>
            </a:r>
            <a:br>
              <a:rPr lang="ru-RU" dirty="0" smtClean="0"/>
            </a:br>
            <a:endParaRPr lang="ru-RU" dirty="0"/>
          </a:p>
        </p:txBody>
      </p:sp>
      <p:sp>
        <p:nvSpPr>
          <p:cNvPr id="14339" name="Содержимое 2"/>
          <p:cNvSpPr>
            <a:spLocks noGrp="1"/>
          </p:cNvSpPr>
          <p:nvPr>
            <p:ph idx="1"/>
          </p:nvPr>
        </p:nvSpPr>
        <p:spPr>
          <a:xfrm>
            <a:off x="406400" y="-242888"/>
            <a:ext cx="11582400" cy="7100888"/>
          </a:xfrm>
        </p:spPr>
        <p:txBody>
          <a:bodyPr>
            <a:normAutofit/>
          </a:bodyPr>
          <a:lstStyle/>
          <a:p>
            <a:pPr>
              <a:buFont typeface="Wingdings 2" pitchFamily="18" charset="2"/>
              <a:buNone/>
              <a:defRPr/>
            </a:pPr>
            <a:r>
              <a:rPr lang="ru-RU" dirty="0" smtClean="0"/>
              <a:t>     </a:t>
            </a:r>
          </a:p>
          <a:p>
            <a:pPr marL="0" indent="342900" algn="just">
              <a:lnSpc>
                <a:spcPct val="120000"/>
              </a:lnSpc>
              <a:spcBef>
                <a:spcPts val="0"/>
              </a:spcBef>
              <a:buFont typeface="Wingdings 2" pitchFamily="18" charset="2"/>
              <a:buNone/>
              <a:defRPr/>
            </a:pPr>
            <a:r>
              <a:rPr lang="ru-RU" b="1" spc="-150" dirty="0">
                <a:solidFill>
                  <a:srgbClr val="FF0000"/>
                </a:solidFill>
              </a:rPr>
              <a:t>На условиях ГЧП российский бизнес разрабатывает минерально-сырьевую базу многих развивающихся стран.</a:t>
            </a:r>
          </a:p>
          <a:p>
            <a:pPr marL="0" indent="342900" algn="just">
              <a:lnSpc>
                <a:spcPct val="120000"/>
              </a:lnSpc>
              <a:spcBef>
                <a:spcPts val="0"/>
              </a:spcBef>
              <a:buFont typeface="Wingdings 2" pitchFamily="18" charset="2"/>
              <a:buNone/>
              <a:defRPr/>
            </a:pPr>
            <a:r>
              <a:rPr lang="ru-RU" b="1" spc="-150" dirty="0" smtClean="0">
                <a:solidFill>
                  <a:srgbClr val="009900"/>
                </a:solidFill>
              </a:rPr>
              <a:t>Намибия. </a:t>
            </a:r>
            <a:r>
              <a:rPr lang="ru-RU" b="1" spc="-150" dirty="0" smtClean="0"/>
              <a:t>Драгоценные </a:t>
            </a:r>
            <a:r>
              <a:rPr lang="ru-RU" b="1" spc="-150" dirty="0"/>
              <a:t>камни (алмазы), добываемые в Намибии, получают на предприятиях, отданных в концессию. Выгодными считаются не только </a:t>
            </a:r>
            <a:r>
              <a:rPr lang="ru-RU" b="1" spc="-150" dirty="0" err="1"/>
              <a:t>высокоприбыльные</a:t>
            </a:r>
            <a:r>
              <a:rPr lang="ru-RU" b="1" spc="-150" dirty="0"/>
              <a:t> концессии на прибрежном шельфе (на них приходится 55% всей добычи в Намибии), но и так называемые вскрышные участки на террасах вдоль северного, </a:t>
            </a:r>
            <a:r>
              <a:rPr lang="ru-RU" b="1" spc="-150" dirty="0" err="1"/>
              <a:t>намибийского</a:t>
            </a:r>
            <a:r>
              <a:rPr lang="ru-RU" b="1" spc="-150" dirty="0"/>
              <a:t> берега Оранжевой реки. </a:t>
            </a:r>
          </a:p>
        </p:txBody>
      </p:sp>
      <p:sp>
        <p:nvSpPr>
          <p:cNvPr id="51204" name="Номер слайда 3"/>
          <p:cNvSpPr>
            <a:spLocks noGrp="1"/>
          </p:cNvSpPr>
          <p:nvPr>
            <p:ph type="sldNum" sz="quarter" idx="12"/>
          </p:nvPr>
        </p:nvSpPr>
        <p:spPr bwMode="auto">
          <a:noFill/>
          <a:ln>
            <a:miter lim="800000"/>
            <a:headEnd/>
            <a:tailEnd/>
          </a:ln>
        </p:spPr>
        <p:txBody>
          <a:bodyPr/>
          <a:lstStyle/>
          <a:p>
            <a:fld id="{D7AF7C87-510B-4C56-8661-D9616E5C1B75}" type="slidenum">
              <a:rPr lang="ru-RU" altLang="ru-RU"/>
              <a:pPr/>
              <a:t>84</a:t>
            </a:fld>
            <a:endParaRPr lang="ru-RU" altLang="ru-RU"/>
          </a:p>
        </p:txBody>
      </p:sp>
    </p:spTree>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flipV="1">
            <a:off x="406400" y="404664"/>
            <a:ext cx="11582400" cy="52536"/>
          </a:xfrm>
        </p:spPr>
        <p:txBody>
          <a:bodyPr>
            <a:normAutofit fontScale="90000"/>
          </a:bodyPr>
          <a:lstStyle/>
          <a:p>
            <a:pPr algn="ctr">
              <a:defRPr/>
            </a:pPr>
            <a:r>
              <a:rPr lang="ru-RU" dirty="0" smtClean="0"/>
              <a:t/>
            </a:r>
            <a:br>
              <a:rPr lang="ru-RU" dirty="0" smtClean="0"/>
            </a:br>
            <a:endParaRPr lang="ru-RU" dirty="0"/>
          </a:p>
        </p:txBody>
      </p:sp>
      <p:sp>
        <p:nvSpPr>
          <p:cNvPr id="14339" name="Содержимое 2"/>
          <p:cNvSpPr>
            <a:spLocks noGrp="1"/>
          </p:cNvSpPr>
          <p:nvPr>
            <p:ph idx="1"/>
          </p:nvPr>
        </p:nvSpPr>
        <p:spPr>
          <a:xfrm>
            <a:off x="406400" y="-100013"/>
            <a:ext cx="11582400" cy="6958013"/>
          </a:xfrm>
        </p:spPr>
        <p:txBody>
          <a:bodyPr>
            <a:normAutofit/>
          </a:bodyPr>
          <a:lstStyle/>
          <a:p>
            <a:pPr>
              <a:buFont typeface="Wingdings 2" pitchFamily="18" charset="2"/>
              <a:buNone/>
              <a:defRPr/>
            </a:pPr>
            <a:r>
              <a:rPr lang="ru-RU" dirty="0" smtClean="0"/>
              <a:t>     </a:t>
            </a:r>
          </a:p>
          <a:p>
            <a:pPr marL="0" indent="342900" algn="just">
              <a:lnSpc>
                <a:spcPct val="120000"/>
              </a:lnSpc>
              <a:spcBef>
                <a:spcPts val="0"/>
              </a:spcBef>
              <a:buFont typeface="Wingdings 2" pitchFamily="18" charset="2"/>
              <a:buNone/>
              <a:defRPr/>
            </a:pPr>
            <a:r>
              <a:rPr lang="ru-RU" b="1" spc="-150" dirty="0"/>
              <a:t>В последние годы в Намибии усиливается присутствие российского бизнеса. Почти вся </a:t>
            </a:r>
            <a:r>
              <a:rPr lang="ru-RU" b="1" spc="-150" dirty="0" err="1"/>
              <a:t>намибийская</a:t>
            </a:r>
            <a:r>
              <a:rPr lang="ru-RU" b="1" spc="-150" dirty="0"/>
              <a:t> сторона Оранжевой реки поделена на концессии, предоставленные российским компаниям.</a:t>
            </a:r>
          </a:p>
          <a:p>
            <a:pPr marL="0" indent="342900" algn="just">
              <a:lnSpc>
                <a:spcPct val="120000"/>
              </a:lnSpc>
              <a:spcBef>
                <a:spcPts val="0"/>
              </a:spcBef>
              <a:buFont typeface="Wingdings 2" pitchFamily="18" charset="2"/>
              <a:buNone/>
              <a:defRPr/>
            </a:pPr>
            <a:r>
              <a:rPr lang="ru-RU" b="1" spc="-150" dirty="0">
                <a:solidFill>
                  <a:srgbClr val="009900"/>
                </a:solidFill>
              </a:rPr>
              <a:t>Гвинея. </a:t>
            </a:r>
            <a:r>
              <a:rPr lang="ru-RU" b="1" spc="-150" dirty="0"/>
              <a:t>Российская компания «Русский алюминий» реализует масштабные проекты разработки в Гвинее бокситового месторождения Диан-Диан в рамках полученной концессии </a:t>
            </a:r>
          </a:p>
        </p:txBody>
      </p:sp>
      <p:sp>
        <p:nvSpPr>
          <p:cNvPr id="52228" name="Номер слайда 3"/>
          <p:cNvSpPr>
            <a:spLocks noGrp="1"/>
          </p:cNvSpPr>
          <p:nvPr>
            <p:ph type="sldNum" sz="quarter" idx="12"/>
          </p:nvPr>
        </p:nvSpPr>
        <p:spPr bwMode="auto">
          <a:noFill/>
          <a:ln>
            <a:miter lim="800000"/>
            <a:headEnd/>
            <a:tailEnd/>
          </a:ln>
        </p:spPr>
        <p:txBody>
          <a:bodyPr/>
          <a:lstStyle/>
          <a:p>
            <a:fld id="{6D6DBACE-8CFC-45BA-A243-998C8D1E1804}" type="slidenum">
              <a:rPr lang="ru-RU" altLang="ru-RU"/>
              <a:pPr/>
              <a:t>85</a:t>
            </a:fld>
            <a:endParaRPr lang="ru-RU" altLang="ru-RU"/>
          </a:p>
        </p:txBody>
      </p:sp>
    </p:spTree>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flipV="1">
            <a:off x="406400" y="404664"/>
            <a:ext cx="11582400" cy="52536"/>
          </a:xfrm>
        </p:spPr>
        <p:txBody>
          <a:bodyPr>
            <a:normAutofit fontScale="90000"/>
          </a:bodyPr>
          <a:lstStyle/>
          <a:p>
            <a:pPr algn="ctr">
              <a:defRPr/>
            </a:pPr>
            <a:r>
              <a:rPr lang="ru-RU" dirty="0" smtClean="0"/>
              <a:t/>
            </a:r>
            <a:br>
              <a:rPr lang="ru-RU" dirty="0" smtClean="0"/>
            </a:br>
            <a:endParaRPr lang="ru-RU" dirty="0"/>
          </a:p>
        </p:txBody>
      </p:sp>
      <p:sp>
        <p:nvSpPr>
          <p:cNvPr id="14339" name="Содержимое 2"/>
          <p:cNvSpPr>
            <a:spLocks noGrp="1"/>
          </p:cNvSpPr>
          <p:nvPr>
            <p:ph idx="1"/>
          </p:nvPr>
        </p:nvSpPr>
        <p:spPr>
          <a:xfrm>
            <a:off x="406400" y="-242888"/>
            <a:ext cx="11582400" cy="7100888"/>
          </a:xfrm>
        </p:spPr>
        <p:txBody>
          <a:bodyPr>
            <a:normAutofit lnSpcReduction="10000"/>
          </a:bodyPr>
          <a:lstStyle/>
          <a:p>
            <a:pPr>
              <a:buFont typeface="Wingdings 2" pitchFamily="18" charset="2"/>
              <a:buNone/>
              <a:defRPr/>
            </a:pPr>
            <a:r>
              <a:rPr lang="ru-RU" dirty="0" smtClean="0"/>
              <a:t>     </a:t>
            </a:r>
          </a:p>
          <a:p>
            <a:pPr marL="0" indent="342900" algn="just">
              <a:lnSpc>
                <a:spcPct val="120000"/>
              </a:lnSpc>
              <a:spcBef>
                <a:spcPts val="0"/>
              </a:spcBef>
              <a:buFont typeface="Wingdings 2" pitchFamily="18" charset="2"/>
              <a:buNone/>
              <a:defRPr/>
            </a:pPr>
            <a:r>
              <a:rPr lang="ru-RU" b="1" spc="-150" dirty="0"/>
              <a:t>Транснациональные корпорации привыкли говорить на языке концессий. Данная категория договорных отношений используется в международной практике на протяжении многих десятков лет. Значит, Россия должна овладевать этим языком и понятийным аппаратом и вести переговоры в таком формате, который является общепринятым, а главное – наиболее рациональным. А потому для решения вопроса международных концессий в России необходимо прежде всего ввести постоянные и понятные всем зарубежным партнерам «правила игры».</a:t>
            </a:r>
          </a:p>
        </p:txBody>
      </p:sp>
      <p:sp>
        <p:nvSpPr>
          <p:cNvPr id="53252" name="Номер слайда 3"/>
          <p:cNvSpPr>
            <a:spLocks noGrp="1"/>
          </p:cNvSpPr>
          <p:nvPr>
            <p:ph type="sldNum" sz="quarter" idx="12"/>
          </p:nvPr>
        </p:nvSpPr>
        <p:spPr bwMode="auto">
          <a:noFill/>
          <a:ln>
            <a:miter lim="800000"/>
            <a:headEnd/>
            <a:tailEnd/>
          </a:ln>
        </p:spPr>
        <p:txBody>
          <a:bodyPr/>
          <a:lstStyle/>
          <a:p>
            <a:fld id="{76A33FBE-A298-49B2-85C1-4D1AF6E10DA7}" type="slidenum">
              <a:rPr lang="ru-RU" altLang="ru-RU"/>
              <a:pPr/>
              <a:t>86</a:t>
            </a:fld>
            <a:endParaRPr lang="ru-RU" altLang="ru-RU"/>
          </a:p>
        </p:txBody>
      </p:sp>
    </p:spTree>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06400" y="260648"/>
            <a:ext cx="11582400" cy="1034752"/>
          </a:xfrm>
        </p:spPr>
        <p:txBody>
          <a:bodyPr>
            <a:normAutofit fontScale="90000"/>
          </a:bodyPr>
          <a:lstStyle/>
          <a:p>
            <a:pPr algn="ctr">
              <a:defRPr/>
            </a:pPr>
            <a:r>
              <a:rPr lang="ru-RU" b="1" cap="small" dirty="0">
                <a:solidFill>
                  <a:srgbClr val="7030A0"/>
                </a:solidFill>
              </a:rPr>
              <a:t>Вопрос 6. Роль ГЧП в региональном и местном развитии в РФ</a:t>
            </a:r>
            <a:endParaRPr lang="ru-RU" dirty="0"/>
          </a:p>
        </p:txBody>
      </p:sp>
      <p:sp>
        <p:nvSpPr>
          <p:cNvPr id="33795" name="Содержимое 2"/>
          <p:cNvSpPr>
            <a:spLocks noGrp="1"/>
          </p:cNvSpPr>
          <p:nvPr>
            <p:ph idx="1"/>
          </p:nvPr>
        </p:nvSpPr>
        <p:spPr>
          <a:xfrm>
            <a:off x="406400" y="1554163"/>
            <a:ext cx="11582400" cy="4970462"/>
          </a:xfrm>
        </p:spPr>
        <p:txBody>
          <a:bodyPr>
            <a:noAutofit/>
          </a:bodyPr>
          <a:lstStyle/>
          <a:p>
            <a:pPr marL="0" indent="342900" algn="just">
              <a:spcBef>
                <a:spcPts val="0"/>
              </a:spcBef>
              <a:buFont typeface="Wingdings 2" pitchFamily="18" charset="2"/>
              <a:buNone/>
              <a:defRPr/>
            </a:pPr>
            <a:r>
              <a:rPr lang="ru-RU" sz="2800" b="1" dirty="0"/>
              <a:t>Потребности местных сообществ в модернизации старых и сооружении новых объектов общественной инфраструктуры (повышение </a:t>
            </a:r>
            <a:r>
              <a:rPr lang="ru-RU" sz="2800" b="1" dirty="0" err="1"/>
              <a:t>энергоэффективности</a:t>
            </a:r>
            <a:r>
              <a:rPr lang="ru-RU" sz="2800" b="1" dirty="0"/>
              <a:t>, </a:t>
            </a:r>
            <a:r>
              <a:rPr lang="ru-RU" sz="2800" b="1" spc="-150" dirty="0"/>
              <a:t>компенсация амортизации сетей ЖКХ, </a:t>
            </a:r>
            <a:r>
              <a:rPr lang="ru-RU" sz="2800" b="1" dirty="0"/>
              <a:t>восстановление и </a:t>
            </a:r>
            <a:r>
              <a:rPr lang="ru-RU" sz="2800" b="1" spc="-150" dirty="0"/>
              <a:t>развитие дорожной сети, обновление парка </a:t>
            </a:r>
            <a:r>
              <a:rPr lang="ru-RU" sz="2800" b="1" dirty="0"/>
              <a:t>общественного транспорта и т.д.) постоянно возрастают. Рост таких </a:t>
            </a:r>
            <a:r>
              <a:rPr lang="ru-RU" sz="2800" b="1" spc="-150" dirty="0"/>
              <a:t>потребностей диктует необходимость более </a:t>
            </a:r>
            <a:r>
              <a:rPr lang="ru-RU" sz="2800" b="1" dirty="0"/>
              <a:t>эффективно </a:t>
            </a:r>
            <a:r>
              <a:rPr lang="ru-RU" sz="2800" b="1" spc="-150" dirty="0"/>
              <a:t>расходовать средства на реконструкцию, </a:t>
            </a:r>
            <a:r>
              <a:rPr lang="ru-RU" sz="2800" b="1" dirty="0"/>
              <a:t>модернизацию, </a:t>
            </a:r>
            <a:r>
              <a:rPr lang="ru-RU" sz="2800" b="1" spc="-150" dirty="0"/>
              <a:t>развитие и эксплуатацию общественной </a:t>
            </a:r>
            <a:r>
              <a:rPr lang="ru-RU" sz="2800" b="1" dirty="0"/>
              <a:t>инфраструктуры, с тем чтобы получить более стойкий положительный социально-экономический эффект. </a:t>
            </a:r>
            <a:endParaRPr lang="ru-RU" sz="2800" dirty="0" smtClean="0"/>
          </a:p>
        </p:txBody>
      </p:sp>
      <p:sp>
        <p:nvSpPr>
          <p:cNvPr id="54276" name="Номер слайда 3"/>
          <p:cNvSpPr>
            <a:spLocks noGrp="1"/>
          </p:cNvSpPr>
          <p:nvPr>
            <p:ph type="sldNum" sz="quarter" idx="12"/>
          </p:nvPr>
        </p:nvSpPr>
        <p:spPr bwMode="auto">
          <a:noFill/>
          <a:ln>
            <a:miter lim="800000"/>
            <a:headEnd/>
            <a:tailEnd/>
          </a:ln>
        </p:spPr>
        <p:txBody>
          <a:bodyPr/>
          <a:lstStyle/>
          <a:p>
            <a:fld id="{19E382D4-1A7C-4BE1-89BA-4A6049DDD06E}" type="slidenum">
              <a:rPr lang="ru-RU" altLang="ru-RU"/>
              <a:pPr/>
              <a:t>87</a:t>
            </a:fld>
            <a:endParaRPr lang="ru-RU" altLang="ru-RU"/>
          </a:p>
        </p:txBody>
      </p:sp>
    </p:spTree>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flipV="1">
            <a:off x="406400" y="404664"/>
            <a:ext cx="11582400" cy="52536"/>
          </a:xfrm>
        </p:spPr>
        <p:txBody>
          <a:bodyPr>
            <a:normAutofit fontScale="90000"/>
          </a:bodyPr>
          <a:lstStyle/>
          <a:p>
            <a:pPr algn="ctr">
              <a:defRPr/>
            </a:pPr>
            <a:r>
              <a:rPr lang="ru-RU" dirty="0" smtClean="0"/>
              <a:t/>
            </a:r>
            <a:br>
              <a:rPr lang="ru-RU" dirty="0" smtClean="0"/>
            </a:br>
            <a:endParaRPr lang="ru-RU" dirty="0"/>
          </a:p>
        </p:txBody>
      </p:sp>
      <p:sp>
        <p:nvSpPr>
          <p:cNvPr id="14339" name="Содержимое 2"/>
          <p:cNvSpPr>
            <a:spLocks noGrp="1"/>
          </p:cNvSpPr>
          <p:nvPr>
            <p:ph idx="1"/>
          </p:nvPr>
        </p:nvSpPr>
        <p:spPr>
          <a:xfrm>
            <a:off x="406400" y="-242888"/>
            <a:ext cx="11582400" cy="7100888"/>
          </a:xfrm>
        </p:spPr>
        <p:txBody>
          <a:bodyPr>
            <a:normAutofit fontScale="92500" lnSpcReduction="10000"/>
          </a:bodyPr>
          <a:lstStyle/>
          <a:p>
            <a:pPr>
              <a:buFont typeface="Wingdings 2" pitchFamily="18" charset="2"/>
              <a:buNone/>
              <a:defRPr/>
            </a:pPr>
            <a:r>
              <a:rPr lang="ru-RU" dirty="0" smtClean="0"/>
              <a:t>     </a:t>
            </a:r>
          </a:p>
          <a:p>
            <a:pPr marL="0" indent="342900" algn="just">
              <a:lnSpc>
                <a:spcPct val="120000"/>
              </a:lnSpc>
              <a:spcBef>
                <a:spcPts val="0"/>
              </a:spcBef>
              <a:buFont typeface="Wingdings 2" pitchFamily="18" charset="2"/>
              <a:buNone/>
              <a:defRPr/>
            </a:pPr>
            <a:r>
              <a:rPr lang="ru-RU" b="1" spc="-150" dirty="0"/>
              <a:t>При этом не обойтись без новых компетенций в управлении общественной инфраструктурой и связанными с ней услугами. Первое, казалось бы, самое очевидное решение – привлечь частный сектор. Но не всякий частный сектор способен выполнить задачи, которые стоят перед общественной инфраструктурой. Сложность современной инфраструктуры уже не позволяет управлять этим процессом «каждой кухарке»: требуется развитие компетенций, охватывающих возможные технические и управленческие решения для территорий с разным климатом, разным уровнем экономического развития и другой спецификой.</a:t>
            </a:r>
          </a:p>
        </p:txBody>
      </p:sp>
      <p:sp>
        <p:nvSpPr>
          <p:cNvPr id="55300" name="Номер слайда 3"/>
          <p:cNvSpPr>
            <a:spLocks noGrp="1"/>
          </p:cNvSpPr>
          <p:nvPr>
            <p:ph type="sldNum" sz="quarter" idx="12"/>
          </p:nvPr>
        </p:nvSpPr>
        <p:spPr bwMode="auto">
          <a:noFill/>
          <a:ln>
            <a:miter lim="800000"/>
            <a:headEnd/>
            <a:tailEnd/>
          </a:ln>
        </p:spPr>
        <p:txBody>
          <a:bodyPr/>
          <a:lstStyle/>
          <a:p>
            <a:fld id="{7316D09F-FE6A-4EDD-8159-44D652DC43D7}" type="slidenum">
              <a:rPr lang="ru-RU" altLang="ru-RU"/>
              <a:pPr/>
              <a:t>88</a:t>
            </a:fld>
            <a:endParaRPr lang="ru-RU" altLang="ru-RU"/>
          </a:p>
        </p:txBody>
      </p:sp>
    </p:spTree>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flipV="1">
            <a:off x="406400" y="404664"/>
            <a:ext cx="11582400" cy="52536"/>
          </a:xfrm>
        </p:spPr>
        <p:txBody>
          <a:bodyPr>
            <a:normAutofit fontScale="90000"/>
          </a:bodyPr>
          <a:lstStyle/>
          <a:p>
            <a:pPr algn="ctr">
              <a:defRPr/>
            </a:pPr>
            <a:r>
              <a:rPr lang="ru-RU" dirty="0" smtClean="0"/>
              <a:t/>
            </a:r>
            <a:br>
              <a:rPr lang="ru-RU" dirty="0" smtClean="0"/>
            </a:br>
            <a:endParaRPr lang="ru-RU" dirty="0"/>
          </a:p>
        </p:txBody>
      </p:sp>
      <p:sp>
        <p:nvSpPr>
          <p:cNvPr id="14339" name="Содержимое 2"/>
          <p:cNvSpPr>
            <a:spLocks noGrp="1"/>
          </p:cNvSpPr>
          <p:nvPr>
            <p:ph idx="1"/>
          </p:nvPr>
        </p:nvSpPr>
        <p:spPr>
          <a:xfrm>
            <a:off x="406400" y="-242888"/>
            <a:ext cx="11582400" cy="7100888"/>
          </a:xfrm>
        </p:spPr>
        <p:txBody>
          <a:bodyPr>
            <a:normAutofit fontScale="92500" lnSpcReduction="10000"/>
          </a:bodyPr>
          <a:lstStyle/>
          <a:p>
            <a:pPr>
              <a:buFont typeface="Wingdings 2" pitchFamily="18" charset="2"/>
              <a:buNone/>
              <a:defRPr/>
            </a:pPr>
            <a:r>
              <a:rPr lang="ru-RU" dirty="0" smtClean="0"/>
              <a:t>     </a:t>
            </a:r>
          </a:p>
          <a:p>
            <a:pPr marL="0" indent="342900" algn="just">
              <a:lnSpc>
                <a:spcPct val="120000"/>
              </a:lnSpc>
              <a:spcBef>
                <a:spcPts val="0"/>
              </a:spcBef>
              <a:buFont typeface="Wingdings 2" pitchFamily="18" charset="2"/>
              <a:buNone/>
              <a:defRPr/>
            </a:pPr>
            <a:r>
              <a:rPr lang="ru-RU" b="1" spc="-150" dirty="0"/>
              <a:t>Государство сегодня не оказывает централизованной поддержки формированию всех таких компетенций, а масштаб локальных рынков (за исключением крупнейших мегаполисов) недостаточен для содействия качественной подготовке кадров, содержания инфраструктуры проектирования, накопления управленческого опыта. Для эффективного технического и финансового решения проблем общественной инфраструктуры необходима организация крупных рынков проектов территориального и городского развития, позволяющих создать отрасль квалифицированных поставщиков соответствующих услуг</a:t>
            </a:r>
          </a:p>
        </p:txBody>
      </p:sp>
      <p:sp>
        <p:nvSpPr>
          <p:cNvPr id="56324" name="Номер слайда 3"/>
          <p:cNvSpPr>
            <a:spLocks noGrp="1"/>
          </p:cNvSpPr>
          <p:nvPr>
            <p:ph type="sldNum" sz="quarter" idx="12"/>
          </p:nvPr>
        </p:nvSpPr>
        <p:spPr bwMode="auto">
          <a:noFill/>
          <a:ln>
            <a:miter lim="800000"/>
            <a:headEnd/>
            <a:tailEnd/>
          </a:ln>
        </p:spPr>
        <p:txBody>
          <a:bodyPr/>
          <a:lstStyle/>
          <a:p>
            <a:fld id="{0C1291B2-F717-403B-ABB8-E1363A4C0D46}" type="slidenum">
              <a:rPr lang="ru-RU" altLang="ru-RU"/>
              <a:pPr/>
              <a:t>89</a:t>
            </a:fld>
            <a:endParaRPr lang="ru-RU" altLang="ru-RU"/>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одзаголовок 2"/>
          <p:cNvSpPr>
            <a:spLocks noGrp="1"/>
          </p:cNvSpPr>
          <p:nvPr>
            <p:ph type="subTitle" idx="1"/>
          </p:nvPr>
        </p:nvSpPr>
        <p:spPr>
          <a:xfrm>
            <a:off x="204716" y="3886199"/>
            <a:ext cx="11580884" cy="2814852"/>
          </a:xfrm>
        </p:spPr>
        <p:txBody>
          <a:bodyPr/>
          <a:lstStyle/>
          <a:p>
            <a:pPr algn="just"/>
            <a:r>
              <a:rPr lang="ru-RU" dirty="0"/>
              <a:t>Выпущенные фон Дервизом облигации были реализованы в Германии на Берлинской и Франкфуртской биржах, хотя и за высокие комиссионные. В Англии же акции что называется совсем «не пошли», но фон Дервизу удалось разместить их среди российских предпринимателей. В результате необходимые деньги были собраны, дорога в кратчайшие сроки – 197 верст за полтора года – построена и введена в эксплуатацию, а реальная доходность ее оказалась значительно выше </a:t>
            </a:r>
            <a:r>
              <a:rPr lang="ru-RU" dirty="0" smtClean="0"/>
              <a:t>ожидаемой.</a:t>
            </a:r>
            <a:endParaRPr lang="ru-RU" dirty="0"/>
          </a:p>
          <a:p>
            <a:pPr algn="just"/>
            <a:r>
              <a:rPr lang="ru-RU" dirty="0"/>
              <a:t>При формировании заемного капитала фон Дервиз, германские и российские банкиры и предприниматели ориентировались на 5% дивидендов. Реальность же превзошла все ожидания. Как следствие, курс акций компании резко подскочил и в России начался ажиотажный бум концессионного железнодорожного строительства, несколькими десятилетиями ранее охвативший Европу. Концессионное дело в области железнодорожного строительства казалось чрезвычайно выгодным бизнесом, особенно если дорога прокладывалась вдоль существовавших в то время основных потоков гужевого транспорта.</a:t>
            </a:r>
          </a:p>
          <a:p>
            <a:endParaRPr lang="ru-RU" dirty="0"/>
          </a:p>
        </p:txBody>
      </p:sp>
    </p:spTree>
    <p:extLst>
      <p:ext uri="{BB962C8B-B14F-4D97-AF65-F5344CB8AC3E}">
        <p14:creationId xmlns:p14="http://schemas.microsoft.com/office/powerpoint/2010/main" xmlns="" val="2573216976"/>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flipV="1">
            <a:off x="406400" y="404664"/>
            <a:ext cx="11582400" cy="52536"/>
          </a:xfrm>
        </p:spPr>
        <p:txBody>
          <a:bodyPr>
            <a:normAutofit fontScale="90000"/>
          </a:bodyPr>
          <a:lstStyle/>
          <a:p>
            <a:pPr algn="ctr">
              <a:defRPr/>
            </a:pPr>
            <a:r>
              <a:rPr lang="ru-RU" dirty="0" smtClean="0"/>
              <a:t/>
            </a:r>
            <a:br>
              <a:rPr lang="ru-RU" dirty="0" smtClean="0"/>
            </a:br>
            <a:endParaRPr lang="ru-RU" dirty="0"/>
          </a:p>
        </p:txBody>
      </p:sp>
      <p:sp>
        <p:nvSpPr>
          <p:cNvPr id="14339" name="Содержимое 2"/>
          <p:cNvSpPr>
            <a:spLocks noGrp="1"/>
          </p:cNvSpPr>
          <p:nvPr>
            <p:ph idx="1"/>
          </p:nvPr>
        </p:nvSpPr>
        <p:spPr>
          <a:xfrm>
            <a:off x="406400" y="-242888"/>
            <a:ext cx="11582400" cy="7100888"/>
          </a:xfrm>
        </p:spPr>
        <p:txBody>
          <a:bodyPr>
            <a:normAutofit lnSpcReduction="10000"/>
          </a:bodyPr>
          <a:lstStyle/>
          <a:p>
            <a:pPr>
              <a:buFont typeface="Wingdings 2" pitchFamily="18" charset="2"/>
              <a:buNone/>
              <a:defRPr/>
            </a:pPr>
            <a:r>
              <a:rPr lang="ru-RU" dirty="0" smtClean="0"/>
              <a:t>     </a:t>
            </a:r>
          </a:p>
          <a:p>
            <a:pPr marL="0" indent="342900" algn="just">
              <a:lnSpc>
                <a:spcPct val="120000"/>
              </a:lnSpc>
              <a:spcBef>
                <a:spcPts val="0"/>
              </a:spcBef>
              <a:buFont typeface="Wingdings 2" pitchFamily="18" charset="2"/>
              <a:buNone/>
              <a:defRPr/>
            </a:pPr>
            <a:r>
              <a:rPr lang="ru-RU" b="1" spc="-150" dirty="0"/>
              <a:t>Все более ограничиваются, особенно в условиях кризиса, и возможности обеспечения этих потребностей за счет региональных и местных бюджетов. Таким образом, формируется спрос на привлечение внебюджетного финансирования капитальных вложений в региональную общественную инфраструктуру.</a:t>
            </a:r>
          </a:p>
          <a:p>
            <a:pPr marL="0" indent="342900" algn="just">
              <a:lnSpc>
                <a:spcPct val="120000"/>
              </a:lnSpc>
              <a:spcBef>
                <a:spcPts val="0"/>
              </a:spcBef>
              <a:buFont typeface="Wingdings 2" pitchFamily="18" charset="2"/>
              <a:buNone/>
              <a:defRPr/>
            </a:pPr>
            <a:r>
              <a:rPr lang="ru-RU" b="1" spc="-150" dirty="0"/>
              <a:t>Механизмы ГЧП призваны стать базовой конструкцией внебюджетных инвестиций, привлекаемых в целях ликвидации или сглаживания инфраструктурных разрывов, тормозящих социально-экономическое развитие субъектов РФ. </a:t>
            </a:r>
          </a:p>
        </p:txBody>
      </p:sp>
      <p:sp>
        <p:nvSpPr>
          <p:cNvPr id="57348" name="Номер слайда 3"/>
          <p:cNvSpPr>
            <a:spLocks noGrp="1"/>
          </p:cNvSpPr>
          <p:nvPr>
            <p:ph type="sldNum" sz="quarter" idx="12"/>
          </p:nvPr>
        </p:nvSpPr>
        <p:spPr bwMode="auto">
          <a:noFill/>
          <a:ln>
            <a:miter lim="800000"/>
            <a:headEnd/>
            <a:tailEnd/>
          </a:ln>
        </p:spPr>
        <p:txBody>
          <a:bodyPr/>
          <a:lstStyle/>
          <a:p>
            <a:fld id="{ADD9AC8F-E48B-4F30-A137-C6F0B7C1899F}" type="slidenum">
              <a:rPr lang="ru-RU" altLang="ru-RU"/>
              <a:pPr/>
              <a:t>90</a:t>
            </a:fld>
            <a:endParaRPr lang="ru-RU" altLang="ru-RU"/>
          </a:p>
        </p:txBody>
      </p:sp>
    </p:spTree>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flipV="1">
            <a:off x="406400" y="404664"/>
            <a:ext cx="11582400" cy="52536"/>
          </a:xfrm>
        </p:spPr>
        <p:txBody>
          <a:bodyPr>
            <a:normAutofit fontScale="90000"/>
          </a:bodyPr>
          <a:lstStyle/>
          <a:p>
            <a:pPr algn="ctr">
              <a:defRPr/>
            </a:pPr>
            <a:r>
              <a:rPr lang="ru-RU" dirty="0" smtClean="0"/>
              <a:t/>
            </a:r>
            <a:br>
              <a:rPr lang="ru-RU" dirty="0" smtClean="0"/>
            </a:br>
            <a:endParaRPr lang="ru-RU" dirty="0"/>
          </a:p>
        </p:txBody>
      </p:sp>
      <p:sp>
        <p:nvSpPr>
          <p:cNvPr id="14339" name="Содержимое 2"/>
          <p:cNvSpPr>
            <a:spLocks noGrp="1"/>
          </p:cNvSpPr>
          <p:nvPr>
            <p:ph idx="1"/>
          </p:nvPr>
        </p:nvSpPr>
        <p:spPr>
          <a:xfrm>
            <a:off x="406400" y="-242888"/>
            <a:ext cx="11582400" cy="7100888"/>
          </a:xfrm>
        </p:spPr>
        <p:txBody>
          <a:bodyPr>
            <a:normAutofit fontScale="92500" lnSpcReduction="20000"/>
          </a:bodyPr>
          <a:lstStyle/>
          <a:p>
            <a:pPr>
              <a:buFont typeface="Wingdings 2" pitchFamily="18" charset="2"/>
              <a:buNone/>
              <a:defRPr/>
            </a:pPr>
            <a:r>
              <a:rPr lang="ru-RU" dirty="0" smtClean="0"/>
              <a:t>     </a:t>
            </a:r>
          </a:p>
          <a:p>
            <a:pPr marL="0" indent="342900" algn="just">
              <a:lnSpc>
                <a:spcPct val="120000"/>
              </a:lnSpc>
              <a:spcBef>
                <a:spcPts val="0"/>
              </a:spcBef>
              <a:buFont typeface="Wingdings 2" pitchFamily="18" charset="2"/>
              <a:buNone/>
              <a:defRPr/>
            </a:pPr>
            <a:r>
              <a:rPr lang="ru-RU" b="1" spc="-150" dirty="0"/>
              <a:t>В проекте методических рекомендаций </a:t>
            </a:r>
            <a:r>
              <a:rPr lang="ru-RU" b="1" dirty="0" smtClean="0"/>
              <a:t>Внешэкономбанка ГЧП </a:t>
            </a:r>
            <a:r>
              <a:rPr lang="ru-RU" b="1" dirty="0"/>
              <a:t>рассматривается как привлечение органами власти на контрактной основе </a:t>
            </a:r>
            <a:r>
              <a:rPr lang="ru-RU" b="1" spc="-150" dirty="0"/>
              <a:t>частного сектора для более эффективного и качественного выполнения задач, относящихся к публичному сектору, на условиях компенсации затрат, разделения рисков, обязательств, компетенции.</a:t>
            </a:r>
          </a:p>
          <a:p>
            <a:pPr marL="0" indent="342900" algn="just">
              <a:lnSpc>
                <a:spcPct val="120000"/>
              </a:lnSpc>
              <a:spcBef>
                <a:spcPts val="0"/>
              </a:spcBef>
              <a:buFont typeface="Wingdings 2" pitchFamily="18" charset="2"/>
              <a:buNone/>
              <a:defRPr/>
            </a:pPr>
            <a:r>
              <a:rPr lang="ru-RU" b="1" spc="-150" dirty="0"/>
              <a:t>Из содержания методических рекомендаций следует, что </a:t>
            </a:r>
            <a:r>
              <a:rPr lang="ru-RU" b="1" spc="-150" dirty="0">
                <a:solidFill>
                  <a:srgbClr val="009900"/>
                </a:solidFill>
              </a:rPr>
              <a:t>проект ГЧП </a:t>
            </a:r>
            <a:r>
              <a:rPr lang="ru-RU" b="1" spc="-150" dirty="0"/>
              <a:t>– это модель решения такой задачи, </a:t>
            </a:r>
            <a:r>
              <a:rPr lang="ru-RU" b="1" dirty="0"/>
              <a:t>обеспечивающая реализацию органами </a:t>
            </a:r>
            <a:r>
              <a:rPr lang="ru-RU" b="1" spc="-150" dirty="0"/>
              <a:t>государственного и местного управления (ОГМУ) закрепленных за ними полномочий, прав собственности и исполнения обязательств по проекту с привлечением частного партнера. </a:t>
            </a:r>
          </a:p>
        </p:txBody>
      </p:sp>
      <p:sp>
        <p:nvSpPr>
          <p:cNvPr id="58372" name="Номер слайда 3"/>
          <p:cNvSpPr>
            <a:spLocks noGrp="1"/>
          </p:cNvSpPr>
          <p:nvPr>
            <p:ph type="sldNum" sz="quarter" idx="12"/>
          </p:nvPr>
        </p:nvSpPr>
        <p:spPr bwMode="auto">
          <a:noFill/>
          <a:ln>
            <a:miter lim="800000"/>
            <a:headEnd/>
            <a:tailEnd/>
          </a:ln>
        </p:spPr>
        <p:txBody>
          <a:bodyPr/>
          <a:lstStyle/>
          <a:p>
            <a:fld id="{841E98B8-78A0-4BF2-8672-CDAF0DA8737E}" type="slidenum">
              <a:rPr lang="ru-RU" altLang="ru-RU"/>
              <a:pPr/>
              <a:t>91</a:t>
            </a:fld>
            <a:endParaRPr lang="ru-RU" altLang="ru-RU"/>
          </a:p>
        </p:txBody>
      </p:sp>
    </p:spTree>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flipV="1">
            <a:off x="406400" y="404664"/>
            <a:ext cx="11582400" cy="52536"/>
          </a:xfrm>
        </p:spPr>
        <p:txBody>
          <a:bodyPr>
            <a:normAutofit fontScale="90000"/>
          </a:bodyPr>
          <a:lstStyle/>
          <a:p>
            <a:pPr algn="ctr">
              <a:defRPr/>
            </a:pPr>
            <a:r>
              <a:rPr lang="ru-RU" dirty="0" smtClean="0"/>
              <a:t/>
            </a:r>
            <a:br>
              <a:rPr lang="ru-RU" dirty="0" smtClean="0"/>
            </a:br>
            <a:endParaRPr lang="ru-RU" dirty="0"/>
          </a:p>
        </p:txBody>
      </p:sp>
      <p:sp>
        <p:nvSpPr>
          <p:cNvPr id="14339" name="Содержимое 2"/>
          <p:cNvSpPr>
            <a:spLocks noGrp="1"/>
          </p:cNvSpPr>
          <p:nvPr>
            <p:ph idx="1"/>
          </p:nvPr>
        </p:nvSpPr>
        <p:spPr>
          <a:xfrm>
            <a:off x="406400" y="-242888"/>
            <a:ext cx="11582400" cy="7100888"/>
          </a:xfrm>
        </p:spPr>
        <p:txBody>
          <a:bodyPr>
            <a:normAutofit fontScale="85000" lnSpcReduction="20000"/>
          </a:bodyPr>
          <a:lstStyle/>
          <a:p>
            <a:pPr>
              <a:buFont typeface="Wingdings 2" pitchFamily="18" charset="2"/>
              <a:buNone/>
              <a:defRPr/>
            </a:pPr>
            <a:r>
              <a:rPr lang="ru-RU" dirty="0" smtClean="0"/>
              <a:t>     </a:t>
            </a:r>
          </a:p>
          <a:p>
            <a:pPr marL="0" indent="342900" algn="just">
              <a:lnSpc>
                <a:spcPct val="120000"/>
              </a:lnSpc>
              <a:spcBef>
                <a:spcPts val="0"/>
              </a:spcBef>
              <a:buFont typeface="Wingdings 2" pitchFamily="18" charset="2"/>
              <a:buNone/>
              <a:defRPr/>
            </a:pPr>
            <a:r>
              <a:rPr lang="ru-RU" sz="3300" b="1" spc="-150" dirty="0"/>
              <a:t>Предлагаемое ОГМУ потенциальным частным партнерам резюме проекта ГЧП определяется как краткое изложение замысла проекта, раскрывающего характер ожидаемого бюджетного или социального эффекта от его реализации, а также предполагаемые механизмы обеспечения срочности, платности и возвратности привлекаемых внебюджетных инвестиций.</a:t>
            </a:r>
          </a:p>
          <a:p>
            <a:pPr marL="0" indent="342900" algn="just">
              <a:lnSpc>
                <a:spcPct val="120000"/>
              </a:lnSpc>
              <a:spcBef>
                <a:spcPts val="0"/>
              </a:spcBef>
              <a:buFont typeface="Wingdings 2" pitchFamily="18" charset="2"/>
              <a:buNone/>
              <a:defRPr/>
            </a:pPr>
            <a:r>
              <a:rPr lang="ru-RU" sz="3300" b="1" spc="-150" dirty="0"/>
              <a:t>При этом частный партнер привлекается для решения задач по всему спектру видов работ, предусматриваемых </a:t>
            </a:r>
            <a:r>
              <a:rPr lang="ru-RU" sz="3300" b="1" spc="-150" dirty="0" smtClean="0"/>
              <a:t>действующим </a:t>
            </a:r>
            <a:r>
              <a:rPr lang="ru-RU" sz="3300" b="1" spc="-150" dirty="0"/>
              <a:t>российским законодательством: расширению, </a:t>
            </a:r>
            <a:r>
              <a:rPr lang="ru-RU" sz="3300" b="1" dirty="0"/>
              <a:t>реконструкции, техническому перевооружению, </a:t>
            </a:r>
            <a:r>
              <a:rPr lang="ru-RU" sz="3300" b="1" spc="-150" dirty="0"/>
              <a:t>модернизации, реставрации или созданию новых объектов капитальных вложений, или для партнерства в предоставлении публичных услуг на условиях участия в финансировании проекта и разделения рисков.</a:t>
            </a:r>
          </a:p>
        </p:txBody>
      </p:sp>
      <p:sp>
        <p:nvSpPr>
          <p:cNvPr id="59396" name="Номер слайда 3"/>
          <p:cNvSpPr>
            <a:spLocks noGrp="1"/>
          </p:cNvSpPr>
          <p:nvPr>
            <p:ph type="sldNum" sz="quarter" idx="12"/>
          </p:nvPr>
        </p:nvSpPr>
        <p:spPr bwMode="auto">
          <a:noFill/>
          <a:ln>
            <a:miter lim="800000"/>
            <a:headEnd/>
            <a:tailEnd/>
          </a:ln>
        </p:spPr>
        <p:txBody>
          <a:bodyPr/>
          <a:lstStyle/>
          <a:p>
            <a:fld id="{71119847-E074-4D6F-8820-726983FC84C3}" type="slidenum">
              <a:rPr lang="ru-RU" altLang="ru-RU"/>
              <a:pPr/>
              <a:t>92</a:t>
            </a:fld>
            <a:endParaRPr lang="ru-RU" altLang="ru-RU"/>
          </a:p>
        </p:txBody>
      </p:sp>
    </p:spTree>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flipV="1">
            <a:off x="406400" y="404664"/>
            <a:ext cx="11582400" cy="52536"/>
          </a:xfrm>
        </p:spPr>
        <p:txBody>
          <a:bodyPr>
            <a:normAutofit fontScale="90000"/>
          </a:bodyPr>
          <a:lstStyle/>
          <a:p>
            <a:pPr algn="ctr">
              <a:defRPr/>
            </a:pPr>
            <a:r>
              <a:rPr lang="ru-RU" dirty="0" smtClean="0"/>
              <a:t/>
            </a:r>
            <a:br>
              <a:rPr lang="ru-RU" dirty="0" smtClean="0"/>
            </a:br>
            <a:endParaRPr lang="ru-RU" dirty="0"/>
          </a:p>
        </p:txBody>
      </p:sp>
      <p:sp>
        <p:nvSpPr>
          <p:cNvPr id="14339" name="Содержимое 2"/>
          <p:cNvSpPr>
            <a:spLocks noGrp="1"/>
          </p:cNvSpPr>
          <p:nvPr>
            <p:ph idx="1"/>
          </p:nvPr>
        </p:nvSpPr>
        <p:spPr>
          <a:xfrm>
            <a:off x="406400" y="-242888"/>
            <a:ext cx="11582400" cy="7100888"/>
          </a:xfrm>
        </p:spPr>
        <p:txBody>
          <a:bodyPr>
            <a:normAutofit/>
          </a:bodyPr>
          <a:lstStyle/>
          <a:p>
            <a:pPr>
              <a:buFont typeface="Wingdings 2" pitchFamily="18" charset="2"/>
              <a:buNone/>
              <a:defRPr/>
            </a:pPr>
            <a:r>
              <a:rPr lang="ru-RU" dirty="0" smtClean="0"/>
              <a:t>     </a:t>
            </a:r>
          </a:p>
          <a:p>
            <a:pPr marL="0" indent="342900" algn="just">
              <a:lnSpc>
                <a:spcPct val="120000"/>
              </a:lnSpc>
              <a:spcBef>
                <a:spcPts val="0"/>
              </a:spcBef>
              <a:buFont typeface="Wingdings 2" pitchFamily="18" charset="2"/>
              <a:buNone/>
              <a:defRPr/>
            </a:pPr>
            <a:r>
              <a:rPr lang="ru-RU" b="1" spc="-150" dirty="0"/>
              <a:t>ОГМУ могут использовать ГЧП для замены </a:t>
            </a:r>
            <a:r>
              <a:rPr lang="ru-RU" b="1" spc="-300" dirty="0"/>
              <a:t>традиционных методов бюджетного </a:t>
            </a:r>
            <a:r>
              <a:rPr lang="ru-RU" b="1" spc="-150" dirty="0"/>
              <a:t>финансирования капитальных вложений в объекты общественной инфраструктуры или повышения качества общественных услуг. Это способствует оптимизации и экономии бюджетных расходов, значительному улучшению качественных и количественных параметров при реализации проектов социального обслуживания населения.</a:t>
            </a:r>
          </a:p>
        </p:txBody>
      </p:sp>
      <p:sp>
        <p:nvSpPr>
          <p:cNvPr id="60420" name="Номер слайда 3"/>
          <p:cNvSpPr>
            <a:spLocks noGrp="1"/>
          </p:cNvSpPr>
          <p:nvPr>
            <p:ph type="sldNum" sz="quarter" idx="12"/>
          </p:nvPr>
        </p:nvSpPr>
        <p:spPr bwMode="auto">
          <a:noFill/>
          <a:ln>
            <a:miter lim="800000"/>
            <a:headEnd/>
            <a:tailEnd/>
          </a:ln>
        </p:spPr>
        <p:txBody>
          <a:bodyPr/>
          <a:lstStyle/>
          <a:p>
            <a:fld id="{822CF1FF-4C76-462B-8929-F38725526CDA}" type="slidenum">
              <a:rPr lang="ru-RU" altLang="ru-RU"/>
              <a:pPr/>
              <a:t>93</a:t>
            </a:fld>
            <a:endParaRPr lang="ru-RU" altLang="ru-RU"/>
          </a:p>
        </p:txBody>
      </p:sp>
    </p:spTree>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flipV="1">
            <a:off x="406400" y="404664"/>
            <a:ext cx="11582400" cy="52536"/>
          </a:xfrm>
        </p:spPr>
        <p:txBody>
          <a:bodyPr>
            <a:normAutofit fontScale="90000"/>
          </a:bodyPr>
          <a:lstStyle/>
          <a:p>
            <a:pPr algn="ctr">
              <a:defRPr/>
            </a:pPr>
            <a:r>
              <a:rPr lang="ru-RU" dirty="0" smtClean="0"/>
              <a:t/>
            </a:r>
            <a:br>
              <a:rPr lang="ru-RU" dirty="0" smtClean="0"/>
            </a:br>
            <a:endParaRPr lang="ru-RU" dirty="0"/>
          </a:p>
        </p:txBody>
      </p:sp>
      <p:sp>
        <p:nvSpPr>
          <p:cNvPr id="14339" name="Содержимое 2"/>
          <p:cNvSpPr>
            <a:spLocks noGrp="1"/>
          </p:cNvSpPr>
          <p:nvPr>
            <p:ph idx="1"/>
          </p:nvPr>
        </p:nvSpPr>
        <p:spPr>
          <a:xfrm>
            <a:off x="406400" y="-242888"/>
            <a:ext cx="11582400" cy="7100888"/>
          </a:xfrm>
        </p:spPr>
        <p:txBody>
          <a:bodyPr>
            <a:normAutofit fontScale="92500" lnSpcReduction="10000"/>
          </a:bodyPr>
          <a:lstStyle/>
          <a:p>
            <a:pPr>
              <a:buFont typeface="Wingdings 2" pitchFamily="18" charset="2"/>
              <a:buNone/>
              <a:defRPr/>
            </a:pPr>
            <a:r>
              <a:rPr lang="ru-RU" dirty="0" smtClean="0"/>
              <a:t>     </a:t>
            </a:r>
          </a:p>
          <a:p>
            <a:pPr marL="0" indent="342900" algn="ctr">
              <a:lnSpc>
                <a:spcPct val="120000"/>
              </a:lnSpc>
              <a:spcBef>
                <a:spcPts val="0"/>
              </a:spcBef>
              <a:buFont typeface="Wingdings 2" pitchFamily="18" charset="2"/>
              <a:buNone/>
              <a:defRPr/>
            </a:pPr>
            <a:r>
              <a:rPr lang="ru-RU" sz="3500" b="1" spc="-150" dirty="0">
                <a:solidFill>
                  <a:srgbClr val="FF0000"/>
                </a:solidFill>
              </a:rPr>
              <a:t>Организация государственного и муниципального управления использованием инструментов ГЧП для территориального и городского развития</a:t>
            </a:r>
          </a:p>
          <a:p>
            <a:pPr marL="0" indent="342900" algn="just">
              <a:lnSpc>
                <a:spcPct val="120000"/>
              </a:lnSpc>
              <a:spcBef>
                <a:spcPts val="0"/>
              </a:spcBef>
              <a:buFont typeface="Wingdings 2" pitchFamily="18" charset="2"/>
              <a:buNone/>
              <a:defRPr/>
            </a:pPr>
            <a:r>
              <a:rPr lang="ru-RU" sz="3500" b="1" spc="-150" dirty="0"/>
              <a:t>Очевидно, что при использовании ГЧП для </a:t>
            </a:r>
            <a:r>
              <a:rPr lang="ru-RU" sz="3500" b="1" dirty="0"/>
              <a:t>территориального и городского развития </a:t>
            </a:r>
            <a:r>
              <a:rPr lang="ru-RU" sz="3500" b="1" spc="-150" dirty="0"/>
              <a:t>ответственность за организацию проектов лежит на ОГМУ. Формирование рынка проектов должно происходить в соответствии с отраслевыми и региональными стратегиями развития, при этом основным механизмом формирования рынка становится запуск тендеров на заключение и последующее выполнение контрактов ГЧП. </a:t>
            </a:r>
          </a:p>
        </p:txBody>
      </p:sp>
      <p:sp>
        <p:nvSpPr>
          <p:cNvPr id="61444" name="Номер слайда 3"/>
          <p:cNvSpPr>
            <a:spLocks noGrp="1"/>
          </p:cNvSpPr>
          <p:nvPr>
            <p:ph type="sldNum" sz="quarter" idx="12"/>
          </p:nvPr>
        </p:nvSpPr>
        <p:spPr bwMode="auto">
          <a:noFill/>
          <a:ln>
            <a:miter lim="800000"/>
            <a:headEnd/>
            <a:tailEnd/>
          </a:ln>
        </p:spPr>
        <p:txBody>
          <a:bodyPr/>
          <a:lstStyle/>
          <a:p>
            <a:fld id="{E6E67BE1-4074-4CDE-BFEB-B47C56FC3E02}" type="slidenum">
              <a:rPr lang="ru-RU" altLang="ru-RU"/>
              <a:pPr/>
              <a:t>94</a:t>
            </a:fld>
            <a:endParaRPr lang="ru-RU" altLang="ru-RU"/>
          </a:p>
        </p:txBody>
      </p:sp>
    </p:spTree>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flipV="1">
            <a:off x="406400" y="404664"/>
            <a:ext cx="11582400" cy="52536"/>
          </a:xfrm>
        </p:spPr>
        <p:txBody>
          <a:bodyPr>
            <a:normAutofit fontScale="90000"/>
          </a:bodyPr>
          <a:lstStyle/>
          <a:p>
            <a:pPr algn="ctr">
              <a:defRPr/>
            </a:pPr>
            <a:r>
              <a:rPr lang="ru-RU" dirty="0" smtClean="0"/>
              <a:t/>
            </a:r>
            <a:br>
              <a:rPr lang="ru-RU" dirty="0" smtClean="0"/>
            </a:br>
            <a:endParaRPr lang="ru-RU" dirty="0"/>
          </a:p>
        </p:txBody>
      </p:sp>
      <p:sp>
        <p:nvSpPr>
          <p:cNvPr id="14339" name="Содержимое 2"/>
          <p:cNvSpPr>
            <a:spLocks noGrp="1"/>
          </p:cNvSpPr>
          <p:nvPr>
            <p:ph idx="1"/>
          </p:nvPr>
        </p:nvSpPr>
        <p:spPr>
          <a:xfrm>
            <a:off x="406400" y="-242888"/>
            <a:ext cx="11582400" cy="7100888"/>
          </a:xfrm>
        </p:spPr>
        <p:txBody>
          <a:bodyPr>
            <a:normAutofit fontScale="92500" lnSpcReduction="20000"/>
          </a:bodyPr>
          <a:lstStyle/>
          <a:p>
            <a:pPr>
              <a:buFont typeface="Wingdings 2" pitchFamily="18" charset="2"/>
              <a:buNone/>
              <a:defRPr/>
            </a:pPr>
            <a:r>
              <a:rPr lang="ru-RU" dirty="0" smtClean="0"/>
              <a:t>     </a:t>
            </a:r>
          </a:p>
          <a:p>
            <a:pPr marL="0" indent="342900" algn="just">
              <a:lnSpc>
                <a:spcPct val="120000"/>
              </a:lnSpc>
              <a:spcBef>
                <a:spcPts val="0"/>
              </a:spcBef>
              <a:buFont typeface="Wingdings 2" pitchFamily="18" charset="2"/>
              <a:buNone/>
              <a:defRPr/>
            </a:pPr>
            <a:r>
              <a:rPr lang="ru-RU" b="1" spc="-150" dirty="0"/>
              <a:t>Отсюда – необходимость в формировании системы государственного и муниципального управления развитием общественной инфраструктуры, его законодательной и договорной основы. В связи с этим </a:t>
            </a:r>
            <a:r>
              <a:rPr lang="ru-RU" b="1" dirty="0"/>
              <a:t>ОГМУ в целях реализации приоритетных </a:t>
            </a:r>
            <a:r>
              <a:rPr lang="ru-RU" b="1" spc="-150" dirty="0"/>
              <a:t>инвестиционных проектов должны решать задачи, с одной стороны, организации взаимодействия власти, бизнеса и общественных структур, а с другой – интеграции финансовых ресурсов бюджетов всех уровней, средств государственных корпораций, средств частных инвесторов и привлечения заемных средств. Эта работа будет содействовать выполнению мероприятий программы антикризисных мер Правительства РФ </a:t>
            </a:r>
          </a:p>
        </p:txBody>
      </p:sp>
      <p:sp>
        <p:nvSpPr>
          <p:cNvPr id="62468" name="Номер слайда 3"/>
          <p:cNvSpPr>
            <a:spLocks noGrp="1"/>
          </p:cNvSpPr>
          <p:nvPr>
            <p:ph type="sldNum" sz="quarter" idx="12"/>
          </p:nvPr>
        </p:nvSpPr>
        <p:spPr bwMode="auto">
          <a:noFill/>
          <a:ln>
            <a:miter lim="800000"/>
            <a:headEnd/>
            <a:tailEnd/>
          </a:ln>
        </p:spPr>
        <p:txBody>
          <a:bodyPr/>
          <a:lstStyle/>
          <a:p>
            <a:fld id="{52346F92-2964-4EEE-B285-57D025649412}" type="slidenum">
              <a:rPr lang="ru-RU" altLang="ru-RU"/>
              <a:pPr/>
              <a:t>95</a:t>
            </a:fld>
            <a:endParaRPr lang="ru-RU" altLang="ru-RU"/>
          </a:p>
        </p:txBody>
      </p:sp>
    </p:spTree>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flipV="1">
            <a:off x="406400" y="404664"/>
            <a:ext cx="11582400" cy="52536"/>
          </a:xfrm>
        </p:spPr>
        <p:txBody>
          <a:bodyPr>
            <a:normAutofit fontScale="90000"/>
          </a:bodyPr>
          <a:lstStyle/>
          <a:p>
            <a:pPr algn="ctr">
              <a:defRPr/>
            </a:pPr>
            <a:r>
              <a:rPr lang="ru-RU" dirty="0" smtClean="0"/>
              <a:t/>
            </a:r>
            <a:br>
              <a:rPr lang="ru-RU" dirty="0" smtClean="0"/>
            </a:br>
            <a:endParaRPr lang="ru-RU" dirty="0"/>
          </a:p>
        </p:txBody>
      </p:sp>
      <p:sp>
        <p:nvSpPr>
          <p:cNvPr id="14339" name="Содержимое 2"/>
          <p:cNvSpPr>
            <a:spLocks noGrp="1"/>
          </p:cNvSpPr>
          <p:nvPr>
            <p:ph idx="1"/>
          </p:nvPr>
        </p:nvSpPr>
        <p:spPr>
          <a:xfrm>
            <a:off x="406400" y="-242888"/>
            <a:ext cx="11582400" cy="7100888"/>
          </a:xfrm>
        </p:spPr>
        <p:txBody>
          <a:bodyPr>
            <a:normAutofit lnSpcReduction="10000"/>
          </a:bodyPr>
          <a:lstStyle/>
          <a:p>
            <a:pPr>
              <a:buFont typeface="Wingdings 2" pitchFamily="18" charset="2"/>
              <a:buNone/>
              <a:defRPr/>
            </a:pPr>
            <a:r>
              <a:rPr lang="ru-RU" dirty="0" smtClean="0"/>
              <a:t>     </a:t>
            </a:r>
          </a:p>
          <a:p>
            <a:pPr marL="0" indent="342900" algn="just">
              <a:lnSpc>
                <a:spcPct val="120000"/>
              </a:lnSpc>
              <a:spcBef>
                <a:spcPts val="0"/>
              </a:spcBef>
              <a:buFont typeface="Wingdings 2" pitchFamily="18" charset="2"/>
              <a:buNone/>
              <a:defRPr/>
            </a:pPr>
            <a:r>
              <a:rPr lang="ru-RU" b="1" spc="-150" dirty="0"/>
              <a:t>Все более ограничиваются, особенно в условиях кризиса, и возможности обеспечения этих потребностей за счет региональных и местных бюджетов. Таким образом, формируется спрос на привлечение внебюджетного финансирования капитальных вложений в региональную общественную инфраструктуру.</a:t>
            </a:r>
          </a:p>
          <a:p>
            <a:pPr marL="0" indent="342900" algn="just">
              <a:lnSpc>
                <a:spcPct val="120000"/>
              </a:lnSpc>
              <a:spcBef>
                <a:spcPts val="0"/>
              </a:spcBef>
              <a:buFont typeface="Wingdings 2" pitchFamily="18" charset="2"/>
              <a:buNone/>
              <a:defRPr/>
            </a:pPr>
            <a:r>
              <a:rPr lang="ru-RU" b="1" spc="-150" dirty="0"/>
              <a:t>Механизмы ГЧП призваны стать базовой конструкцией внебюджетных инвестиций, привлекаемых в целях ликвидации или сглаживания инфраструктурных разрывов, тормозящих социально-экономическое развитие субъектов РФ. </a:t>
            </a:r>
          </a:p>
        </p:txBody>
      </p:sp>
      <p:sp>
        <p:nvSpPr>
          <p:cNvPr id="63492" name="Номер слайда 3"/>
          <p:cNvSpPr>
            <a:spLocks noGrp="1"/>
          </p:cNvSpPr>
          <p:nvPr>
            <p:ph type="sldNum" sz="quarter" idx="12"/>
          </p:nvPr>
        </p:nvSpPr>
        <p:spPr bwMode="auto">
          <a:noFill/>
          <a:ln>
            <a:miter lim="800000"/>
            <a:headEnd/>
            <a:tailEnd/>
          </a:ln>
        </p:spPr>
        <p:txBody>
          <a:bodyPr/>
          <a:lstStyle/>
          <a:p>
            <a:fld id="{4C17079D-6621-43E2-8111-854C0111D71F}" type="slidenum">
              <a:rPr lang="ru-RU" altLang="ru-RU"/>
              <a:pPr/>
              <a:t>96</a:t>
            </a:fld>
            <a:endParaRPr lang="ru-RU" altLang="ru-RU"/>
          </a:p>
        </p:txBody>
      </p:sp>
    </p:spTree>
  </p:cSld>
  <p:clrMapOvr>
    <a:masterClrMapping/>
  </p:clrMapOvr>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flipV="1">
            <a:off x="406400" y="404664"/>
            <a:ext cx="11582400" cy="52536"/>
          </a:xfrm>
        </p:spPr>
        <p:txBody>
          <a:bodyPr>
            <a:normAutofit fontScale="90000"/>
          </a:bodyPr>
          <a:lstStyle/>
          <a:p>
            <a:pPr algn="ctr">
              <a:defRPr/>
            </a:pPr>
            <a:r>
              <a:rPr lang="ru-RU" dirty="0" smtClean="0"/>
              <a:t/>
            </a:r>
            <a:br>
              <a:rPr lang="ru-RU" dirty="0" smtClean="0"/>
            </a:br>
            <a:endParaRPr lang="ru-RU" dirty="0"/>
          </a:p>
        </p:txBody>
      </p:sp>
      <p:sp>
        <p:nvSpPr>
          <p:cNvPr id="14339" name="Содержимое 2"/>
          <p:cNvSpPr>
            <a:spLocks noGrp="1"/>
          </p:cNvSpPr>
          <p:nvPr>
            <p:ph idx="1"/>
          </p:nvPr>
        </p:nvSpPr>
        <p:spPr>
          <a:xfrm>
            <a:off x="406400" y="-242888"/>
            <a:ext cx="11582400" cy="7100888"/>
          </a:xfrm>
        </p:spPr>
        <p:txBody>
          <a:bodyPr>
            <a:normAutofit/>
          </a:bodyPr>
          <a:lstStyle/>
          <a:p>
            <a:pPr>
              <a:buFont typeface="Wingdings 2" pitchFamily="18" charset="2"/>
              <a:buNone/>
              <a:defRPr/>
            </a:pPr>
            <a:r>
              <a:rPr lang="ru-RU" dirty="0" smtClean="0"/>
              <a:t>     </a:t>
            </a:r>
          </a:p>
          <a:p>
            <a:pPr marL="0" indent="342900" algn="just">
              <a:lnSpc>
                <a:spcPct val="120000"/>
              </a:lnSpc>
              <a:spcBef>
                <a:spcPts val="0"/>
              </a:spcBef>
              <a:buFont typeface="Wingdings 2" pitchFamily="18" charset="2"/>
              <a:buNone/>
              <a:defRPr/>
            </a:pPr>
            <a:r>
              <a:rPr lang="ru-RU" b="1" spc="-150" dirty="0"/>
              <a:t>Исходя из международной практики и опыта деятельности г. Санкт-Петербурга по использованию инструментов ГЧП для городского развития сложилось устойчивое мнение о целесообразности создания специальных органов по подготовке, запуску и управлению проектами ГЧП – </a:t>
            </a:r>
            <a:r>
              <a:rPr lang="ru-RU" b="1" spc="-150" dirty="0">
                <a:solidFill>
                  <a:srgbClr val="FF0000"/>
                </a:solidFill>
              </a:rPr>
              <a:t>региональных центров ГЧП (РЦГЧП).</a:t>
            </a:r>
          </a:p>
        </p:txBody>
      </p:sp>
      <p:sp>
        <p:nvSpPr>
          <p:cNvPr id="64516" name="Номер слайда 3"/>
          <p:cNvSpPr>
            <a:spLocks noGrp="1"/>
          </p:cNvSpPr>
          <p:nvPr>
            <p:ph type="sldNum" sz="quarter" idx="12"/>
          </p:nvPr>
        </p:nvSpPr>
        <p:spPr bwMode="auto">
          <a:noFill/>
          <a:ln>
            <a:miter lim="800000"/>
            <a:headEnd/>
            <a:tailEnd/>
          </a:ln>
        </p:spPr>
        <p:txBody>
          <a:bodyPr/>
          <a:lstStyle/>
          <a:p>
            <a:fld id="{49B3EF4B-6E0E-4700-8BF9-01DA2C2025B1}" type="slidenum">
              <a:rPr lang="ru-RU" altLang="ru-RU"/>
              <a:pPr/>
              <a:t>97</a:t>
            </a:fld>
            <a:endParaRPr lang="ru-RU" altLang="ru-RU"/>
          </a:p>
        </p:txBody>
      </p:sp>
    </p:spTree>
  </p:cSld>
  <p:clrMapOvr>
    <a:masterClrMapping/>
  </p:clrMapOvr>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flipV="1">
            <a:off x="406400" y="404664"/>
            <a:ext cx="11582400" cy="52536"/>
          </a:xfrm>
        </p:spPr>
        <p:txBody>
          <a:bodyPr>
            <a:normAutofit fontScale="90000"/>
          </a:bodyPr>
          <a:lstStyle/>
          <a:p>
            <a:pPr algn="ctr">
              <a:defRPr/>
            </a:pPr>
            <a:r>
              <a:rPr lang="ru-RU" dirty="0" smtClean="0"/>
              <a:t/>
            </a:r>
            <a:br>
              <a:rPr lang="ru-RU" dirty="0" smtClean="0"/>
            </a:br>
            <a:endParaRPr lang="ru-RU" dirty="0"/>
          </a:p>
        </p:txBody>
      </p:sp>
      <p:sp>
        <p:nvSpPr>
          <p:cNvPr id="14339" name="Содержимое 2"/>
          <p:cNvSpPr>
            <a:spLocks noGrp="1"/>
          </p:cNvSpPr>
          <p:nvPr>
            <p:ph idx="1"/>
          </p:nvPr>
        </p:nvSpPr>
        <p:spPr>
          <a:xfrm>
            <a:off x="406400" y="-242888"/>
            <a:ext cx="11582400" cy="7100888"/>
          </a:xfrm>
        </p:spPr>
        <p:txBody>
          <a:bodyPr>
            <a:normAutofit/>
          </a:bodyPr>
          <a:lstStyle/>
          <a:p>
            <a:pPr>
              <a:buFont typeface="Wingdings 2" pitchFamily="18" charset="2"/>
              <a:buNone/>
              <a:defRPr/>
            </a:pPr>
            <a:r>
              <a:rPr lang="ru-RU" dirty="0" smtClean="0"/>
              <a:t>     </a:t>
            </a:r>
          </a:p>
          <a:p>
            <a:pPr marL="0" indent="342900" algn="just">
              <a:lnSpc>
                <a:spcPct val="120000"/>
              </a:lnSpc>
              <a:spcBef>
                <a:spcPts val="0"/>
              </a:spcBef>
              <a:buFont typeface="Wingdings 2" pitchFamily="18" charset="2"/>
              <a:buNone/>
              <a:defRPr/>
            </a:pPr>
            <a:r>
              <a:rPr lang="ru-RU" b="1" spc="-150" dirty="0"/>
              <a:t>Конкретная работа РЦГЧП будет состоять в отборе проектов, реализуемых на условиях ГЧП, оценке их эффективности с точки зрения потребностей регионального развития, представлении проектов на утверждение региональным властям, подготовке конкурсов, утверждении контрактной и иной документации, а также создании условий для финансового закрытия сделок в рамках проектов, мониторинга реализации проектов и в регулировании условий контрактов. </a:t>
            </a:r>
            <a:endParaRPr lang="ru-RU" b="1" spc="-150" dirty="0">
              <a:solidFill>
                <a:srgbClr val="FF0000"/>
              </a:solidFill>
            </a:endParaRPr>
          </a:p>
        </p:txBody>
      </p:sp>
      <p:sp>
        <p:nvSpPr>
          <p:cNvPr id="65540" name="Номер слайда 3"/>
          <p:cNvSpPr>
            <a:spLocks noGrp="1"/>
          </p:cNvSpPr>
          <p:nvPr>
            <p:ph type="sldNum" sz="quarter" idx="12"/>
          </p:nvPr>
        </p:nvSpPr>
        <p:spPr bwMode="auto">
          <a:noFill/>
          <a:ln>
            <a:miter lim="800000"/>
            <a:headEnd/>
            <a:tailEnd/>
          </a:ln>
        </p:spPr>
        <p:txBody>
          <a:bodyPr/>
          <a:lstStyle/>
          <a:p>
            <a:fld id="{C5A71852-AC88-4438-BF7E-D423E1210D86}" type="slidenum">
              <a:rPr lang="ru-RU" altLang="ru-RU"/>
              <a:pPr/>
              <a:t>98</a:t>
            </a:fld>
            <a:endParaRPr lang="ru-RU" altLang="ru-RU"/>
          </a:p>
        </p:txBody>
      </p:sp>
    </p:spTree>
  </p:cSld>
  <p:clrMapOvr>
    <a:masterClrMapping/>
  </p:clrMapOvr>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flipV="1">
            <a:off x="406400" y="404664"/>
            <a:ext cx="11582400" cy="52536"/>
          </a:xfrm>
        </p:spPr>
        <p:txBody>
          <a:bodyPr>
            <a:normAutofit fontScale="90000"/>
          </a:bodyPr>
          <a:lstStyle/>
          <a:p>
            <a:pPr algn="ctr">
              <a:defRPr/>
            </a:pPr>
            <a:r>
              <a:rPr lang="ru-RU" dirty="0" smtClean="0"/>
              <a:t/>
            </a:r>
            <a:br>
              <a:rPr lang="ru-RU" dirty="0" smtClean="0"/>
            </a:br>
            <a:endParaRPr lang="ru-RU" dirty="0"/>
          </a:p>
        </p:txBody>
      </p:sp>
      <p:sp>
        <p:nvSpPr>
          <p:cNvPr id="14339" name="Содержимое 2"/>
          <p:cNvSpPr>
            <a:spLocks noGrp="1"/>
          </p:cNvSpPr>
          <p:nvPr>
            <p:ph idx="1"/>
          </p:nvPr>
        </p:nvSpPr>
        <p:spPr>
          <a:xfrm>
            <a:off x="406400" y="-242888"/>
            <a:ext cx="11582400" cy="7100888"/>
          </a:xfrm>
        </p:spPr>
        <p:txBody>
          <a:bodyPr>
            <a:normAutofit/>
          </a:bodyPr>
          <a:lstStyle/>
          <a:p>
            <a:pPr>
              <a:buFont typeface="Wingdings 2" pitchFamily="18" charset="2"/>
              <a:buNone/>
              <a:defRPr/>
            </a:pPr>
            <a:r>
              <a:rPr lang="ru-RU" dirty="0" smtClean="0"/>
              <a:t>     </a:t>
            </a:r>
          </a:p>
          <a:p>
            <a:pPr marL="0" indent="342900" algn="just">
              <a:lnSpc>
                <a:spcPct val="120000"/>
              </a:lnSpc>
              <a:spcBef>
                <a:spcPts val="0"/>
              </a:spcBef>
              <a:buFont typeface="Wingdings 2" pitchFamily="18" charset="2"/>
              <a:buNone/>
              <a:defRPr/>
            </a:pPr>
            <a:r>
              <a:rPr lang="ru-RU" b="1" spc="-150" dirty="0"/>
              <a:t>Формат РЦГЧП должен позволять координировать </a:t>
            </a:r>
            <a:r>
              <a:rPr lang="ru-RU" b="1" dirty="0"/>
              <a:t>деятельность государственных органов </a:t>
            </a:r>
            <a:r>
              <a:rPr lang="ru-RU" b="1" spc="-150" dirty="0"/>
              <a:t>исполнительной власти субъектов РФ с государственными институтами развития (включая Внешэкономбанк) при подготовке и реализации проектов ГЧП.</a:t>
            </a:r>
          </a:p>
          <a:p>
            <a:pPr marL="0" indent="342900" algn="just">
              <a:lnSpc>
                <a:spcPct val="120000"/>
              </a:lnSpc>
              <a:spcBef>
                <a:spcPts val="0"/>
              </a:spcBef>
              <a:buFont typeface="Wingdings 2" pitchFamily="18" charset="2"/>
              <a:buNone/>
              <a:defRPr/>
            </a:pPr>
            <a:r>
              <a:rPr lang="ru-RU" b="1" spc="-150" dirty="0"/>
              <a:t>К задачам РЦГЧП относится участие в стратегическом планировании регионального развития и организация выполнения этого плана в части, касающейся использования инструментов ГЧП.</a:t>
            </a:r>
          </a:p>
        </p:txBody>
      </p:sp>
      <p:sp>
        <p:nvSpPr>
          <p:cNvPr id="66564" name="Номер слайда 3"/>
          <p:cNvSpPr>
            <a:spLocks noGrp="1"/>
          </p:cNvSpPr>
          <p:nvPr>
            <p:ph type="sldNum" sz="quarter" idx="12"/>
          </p:nvPr>
        </p:nvSpPr>
        <p:spPr bwMode="auto">
          <a:noFill/>
          <a:ln>
            <a:miter lim="800000"/>
            <a:headEnd/>
            <a:tailEnd/>
          </a:ln>
        </p:spPr>
        <p:txBody>
          <a:bodyPr/>
          <a:lstStyle/>
          <a:p>
            <a:fld id="{FF1DB297-1ABC-4252-81A0-246E8A26371A}" type="slidenum">
              <a:rPr lang="ru-RU" altLang="ru-RU"/>
              <a:pPr/>
              <a:t>99</a:t>
            </a:fld>
            <a:endParaRPr lang="ru-RU" altLang="ru-RU"/>
          </a:p>
        </p:txBody>
      </p:sp>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Тема1">
  <a:themeElements>
    <a:clrScheme name="Трек">
      <a:dk1>
        <a:sysClr val="windowText" lastClr="000000"/>
      </a:dk1>
      <a:lt1>
        <a:sysClr val="window" lastClr="FFFFFF"/>
      </a:lt1>
      <a:dk2>
        <a:srgbClr val="4E3B30"/>
      </a:dk2>
      <a:lt2>
        <a:srgbClr val="FBEEC9"/>
      </a:lt2>
      <a:accent1>
        <a:srgbClr val="F0A22E"/>
      </a:accent1>
      <a:accent2>
        <a:srgbClr val="A5644E"/>
      </a:accent2>
      <a:accent3>
        <a:srgbClr val="B58B80"/>
      </a:accent3>
      <a:accent4>
        <a:srgbClr val="C3986D"/>
      </a:accent4>
      <a:accent5>
        <a:srgbClr val="A19574"/>
      </a:accent5>
      <a:accent6>
        <a:srgbClr val="C17529"/>
      </a:accent6>
      <a:hlink>
        <a:srgbClr val="AD1F1F"/>
      </a:hlink>
      <a:folHlink>
        <a:srgbClr val="FFC42F"/>
      </a:folHlink>
    </a:clrScheme>
    <a:fontScheme name="Трек">
      <a:majorFont>
        <a:latin typeface="Franklin Gothic Medium"/>
        <a:ea typeface=""/>
        <a:cs typeface=""/>
        <a:font script="Jpan" typeface="HG創英角ｺﾞｼｯｸUB"/>
        <a:font script="Hang" typeface="돋움"/>
        <a:font script="Hans" typeface="隶书"/>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Franklin Gothic Book"/>
        <a:ea typeface=""/>
        <a:cs typeface=""/>
        <a:font script="Jpan" typeface="HGｺﾞｼｯｸE"/>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Трек">
      <a:fillStyleLst>
        <a:solidFill>
          <a:schemeClr val="phClr"/>
        </a:solidFill>
        <a:gradFill rotWithShape="1">
          <a:gsLst>
            <a:gs pos="0">
              <a:schemeClr val="phClr">
                <a:tint val="30000"/>
                <a:satMod val="250000"/>
              </a:schemeClr>
            </a:gs>
            <a:gs pos="72000">
              <a:schemeClr val="phClr">
                <a:tint val="75000"/>
                <a:satMod val="210000"/>
              </a:schemeClr>
            </a:gs>
            <a:gs pos="100000">
              <a:schemeClr val="phClr">
                <a:tint val="85000"/>
                <a:satMod val="210000"/>
              </a:schemeClr>
            </a:gs>
          </a:gsLst>
          <a:lin ang="5400000" scaled="1"/>
        </a:gradFill>
        <a:gradFill rotWithShape="1">
          <a:gsLst>
            <a:gs pos="0">
              <a:schemeClr val="phClr">
                <a:tint val="75000"/>
                <a:shade val="85000"/>
                <a:satMod val="230000"/>
              </a:schemeClr>
            </a:gs>
            <a:gs pos="25000">
              <a:schemeClr val="phClr">
                <a:tint val="90000"/>
                <a:shade val="70000"/>
                <a:satMod val="220000"/>
              </a:schemeClr>
            </a:gs>
            <a:gs pos="50000">
              <a:schemeClr val="phClr">
                <a:tint val="90000"/>
                <a:shade val="58000"/>
                <a:satMod val="225000"/>
              </a:schemeClr>
            </a:gs>
            <a:gs pos="65000">
              <a:schemeClr val="phClr">
                <a:tint val="90000"/>
                <a:shade val="58000"/>
                <a:satMod val="225000"/>
              </a:schemeClr>
            </a:gs>
            <a:gs pos="80000">
              <a:schemeClr val="phClr">
                <a:tint val="90000"/>
                <a:shade val="69000"/>
                <a:satMod val="220000"/>
              </a:schemeClr>
            </a:gs>
            <a:gs pos="100000">
              <a:schemeClr val="phClr">
                <a:tint val="77000"/>
                <a:shade val="80000"/>
                <a:satMod val="230000"/>
              </a:schemeClr>
            </a:gs>
          </a:gsLst>
          <a:lin ang="5400000" scaled="1"/>
        </a:gradFill>
      </a:fillStyleLst>
      <a:lnStyleLst>
        <a:ln w="10000" cap="flat" cmpd="sng" algn="ctr">
          <a:solidFill>
            <a:schemeClr val="ph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76200" dist="50800" dir="5400000" rotWithShape="0">
              <a:srgbClr val="4E3B30">
                <a:alpha val="60000"/>
              </a:srgbClr>
            </a:outerShdw>
          </a:effectLst>
        </a:effectStyle>
        <a:effectStyle>
          <a:effectLst>
            <a:outerShdw blurRad="76200" dist="50800" dir="5400000" rotWithShape="0">
              <a:srgbClr val="4E3B30">
                <a:alpha val="60000"/>
              </a:srgbClr>
            </a:outerShdw>
          </a:effectLst>
          <a:scene3d>
            <a:camera prst="orthographicFront">
              <a:rot lat="0" lon="0" rev="0"/>
            </a:camera>
            <a:lightRig rig="threePt" dir="tl">
              <a:rot lat="0" lon="0" rev="0"/>
            </a:lightRig>
          </a:scene3d>
          <a:sp3d prstMaterial="metal">
            <a:bevelT w="10000" h="10000"/>
          </a:sp3d>
        </a:effectStyle>
        <a:effectStyle>
          <a:effectLst>
            <a:outerShdw blurRad="76200" dist="50800" dir="5400000" rotWithShape="0">
              <a:srgbClr val="4E3B30">
                <a:alpha val="60000"/>
              </a:srgbClr>
            </a:outerShdw>
          </a:effectLst>
          <a:scene3d>
            <a:camera prst="obliqueTopLeft" fov="600000">
              <a:rot lat="0" lon="0" rev="0"/>
            </a:camera>
            <a:lightRig rig="balanced" dir="t">
              <a:rot lat="0" lon="0" rev="19200000"/>
            </a:lightRig>
          </a:scene3d>
          <a:sp3d contourW="12700" prstMaterial="matte">
            <a:bevelT w="60000" h="50800"/>
            <a:contourClr>
              <a:schemeClr val="phClr">
                <a:shade val="60000"/>
                <a:satMod val="110000"/>
              </a:schemeClr>
            </a:contourClr>
          </a:sp3d>
        </a:effectStyle>
      </a:effectStyleLst>
      <a:bgFillStyleLst>
        <a:solidFill>
          <a:schemeClr val="phClr"/>
        </a:solidFill>
        <a:blipFill>
          <a:blip xmlns:r="http://schemas.openxmlformats.org/officeDocument/2006/relationships" r:embed="rId1">
            <a:duotone>
              <a:schemeClr val="phClr">
                <a:shade val="90000"/>
                <a:satMod val="150000"/>
              </a:schemeClr>
              <a:schemeClr val="phClr">
                <a:tint val="88000"/>
                <a:satMod val="105000"/>
              </a:schemeClr>
            </a:duotone>
          </a:blip>
          <a:tile tx="0" ty="0" sx="95000" sy="95000" flip="none" algn="t"/>
        </a:blipFill>
        <a:blipFill>
          <a:blip xmlns:r="http://schemas.openxmlformats.org/officeDocument/2006/relationships" r:embed="rId2">
            <a:duotone>
              <a:schemeClr val="phClr">
                <a:shade val="30000"/>
                <a:satMod val="455000"/>
              </a:schemeClr>
              <a:schemeClr val="phClr">
                <a:tint val="95000"/>
                <a:satMod val="120000"/>
              </a:schemeClr>
            </a:duotone>
          </a:blip>
          <a:stretch>
            <a:fillRect/>
          </a:stretch>
        </a:blipFill>
      </a:bgFillStyleLst>
    </a:fmtScheme>
  </a:themeElements>
  <a:objectDefaults/>
  <a:extraClrSchemeLst/>
  <a:extLst>
    <a:ext uri="{05A4C25C-085E-4340-85A3-A5531E510DB2}">
      <thm15:themeFamily xmlns:thm15="http://schemas.microsoft.com/office/thememl/2012/main" xmlns="" name="Тема1" id="{B2B7A26E-F8E0-4D7E-80DD-B9DA37A20F99}" vid="{DFE0EF5E-BB2A-4CCD-AA5F-04A190446B3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Override1.xml><?xml version="1.0" encoding="utf-8"?>
<a:themeOverride xmlns:a="http://schemas.openxmlformats.org/drawingml/2006/main">
  <a:clrScheme name="Трек">
    <a:dk1>
      <a:sysClr val="windowText" lastClr="000000"/>
    </a:dk1>
    <a:lt1>
      <a:sysClr val="window" lastClr="FFFFFF"/>
    </a:lt1>
    <a:dk2>
      <a:srgbClr val="4E3B30"/>
    </a:dk2>
    <a:lt2>
      <a:srgbClr val="FBEEC9"/>
    </a:lt2>
    <a:accent1>
      <a:srgbClr val="F0A22E"/>
    </a:accent1>
    <a:accent2>
      <a:srgbClr val="A5644E"/>
    </a:accent2>
    <a:accent3>
      <a:srgbClr val="B58B80"/>
    </a:accent3>
    <a:accent4>
      <a:srgbClr val="C3986D"/>
    </a:accent4>
    <a:accent5>
      <a:srgbClr val="A19574"/>
    </a:accent5>
    <a:accent6>
      <a:srgbClr val="C17529"/>
    </a:accent6>
    <a:hlink>
      <a:srgbClr val="AD1F1F"/>
    </a:hlink>
    <a:folHlink>
      <a:srgbClr val="FFC42F"/>
    </a:folHlink>
  </a:clrScheme>
</a:themeOverride>
</file>

<file path=docProps/app.xml><?xml version="1.0" encoding="utf-8"?>
<Properties xmlns="http://schemas.openxmlformats.org/officeDocument/2006/extended-properties" xmlns:vt="http://schemas.openxmlformats.org/officeDocument/2006/docPropsVTypes">
  <Template>Тема1</Template>
  <TotalTime>77</TotalTime>
  <Words>11244</Words>
  <Application>Microsoft Office PowerPoint</Application>
  <PresentationFormat>Произвольный</PresentationFormat>
  <Paragraphs>529</Paragraphs>
  <Slides>133</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133</vt:i4>
      </vt:variant>
    </vt:vector>
  </HeadingPairs>
  <TitlesOfParts>
    <vt:vector size="134" baseType="lpstr">
      <vt:lpstr>Тема1</vt:lpstr>
      <vt:lpstr>Тема: «Становление и развитие государственно-частного партнерства в России»</vt:lpstr>
      <vt:lpstr>Вопрос 1. Исторический опыт развития ГЧП в России</vt:lpstr>
      <vt:lpstr>Слайд 3</vt:lpstr>
      <vt:lpstr>Слайд 4</vt:lpstr>
      <vt:lpstr>Слайд 5</vt:lpstr>
      <vt:lpstr>Слайд 6</vt:lpstr>
      <vt:lpstr>Слайд 7</vt:lpstr>
      <vt:lpstr>Слайд 8</vt:lpstr>
      <vt:lpstr>Слайд 9</vt:lpstr>
      <vt:lpstr>Слайд 10</vt:lpstr>
      <vt:lpstr>Слайд 11</vt:lpstr>
      <vt:lpstr>Слайд 12</vt:lpstr>
      <vt:lpstr>Период НЭПа</vt:lpstr>
      <vt:lpstr>Слайд 14</vt:lpstr>
      <vt:lpstr>Слайд 15</vt:lpstr>
      <vt:lpstr>Слайд 16</vt:lpstr>
      <vt:lpstr>Слайд 17</vt:lpstr>
      <vt:lpstr>Слайд 18</vt:lpstr>
      <vt:lpstr>Слайд 19</vt:lpstr>
      <vt:lpstr>Слайд 20</vt:lpstr>
      <vt:lpstr>Вопрос 2. Развитие ГЧП в современной России</vt:lpstr>
      <vt:lpstr>Слайд 22</vt:lpstr>
      <vt:lpstr>Слайд 23</vt:lpstr>
      <vt:lpstr>Слайд 24</vt:lpstr>
      <vt:lpstr>Развитие ГЧП в России: концептуальные особенности и препятствия.</vt:lpstr>
      <vt:lpstr>Слайд 26</vt:lpstr>
      <vt:lpstr>Слайд 27</vt:lpstr>
      <vt:lpstr>Слайд 28</vt:lpstr>
      <vt:lpstr>Слайд 29</vt:lpstr>
      <vt:lpstr>Слайд 30</vt:lpstr>
      <vt:lpstr>Вопрос 3. Роль инвестиционного фонда в развитии ГЧП в России</vt:lpstr>
      <vt:lpstr>Слайд 32</vt:lpstr>
      <vt:lpstr>Слайд 33</vt:lpstr>
      <vt:lpstr>Слайд 34</vt:lpstr>
      <vt:lpstr>Слайд 35</vt:lpstr>
      <vt:lpstr>Слайд 36</vt:lpstr>
      <vt:lpstr>Слайд 37</vt:lpstr>
      <vt:lpstr>Слайд 38</vt:lpstr>
      <vt:lpstr>Слайд 39</vt:lpstr>
      <vt:lpstr>Слайд 40</vt:lpstr>
      <vt:lpstr>Слайд 41</vt:lpstr>
      <vt:lpstr>Слайд 42</vt:lpstr>
      <vt:lpstr>Слайд 43</vt:lpstr>
      <vt:lpstr>Слайд 44</vt:lpstr>
      <vt:lpstr>Вопрос 4. Роль особых экономических зон в развитии ГЧП</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Вопрос 5. Концессии российских компаний за рубежом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Вопрос 6. Роль ГЧП в региональном и местном развитии в РФ</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СПАСИБО  ЗА ВНИМАНИЕ!</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Тема: «Становление и развитие государственно-частного партнерства в России»</dc:title>
  <dc:creator>Таня</dc:creator>
  <cp:lastModifiedBy>154</cp:lastModifiedBy>
  <cp:revision>11</cp:revision>
  <dcterms:created xsi:type="dcterms:W3CDTF">2014-07-27T18:21:22Z</dcterms:created>
  <dcterms:modified xsi:type="dcterms:W3CDTF">2014-10-15T10:09:41Z</dcterms:modified>
</cp:coreProperties>
</file>